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7" r:id="rId1"/>
  </p:sldMasterIdLst>
  <p:notesMasterIdLst>
    <p:notesMasterId r:id="rId20"/>
  </p:notesMasterIdLst>
  <p:sldIdLst>
    <p:sldId id="256" r:id="rId2"/>
    <p:sldId id="257" r:id="rId3"/>
    <p:sldId id="258" r:id="rId4"/>
    <p:sldId id="259" r:id="rId5"/>
    <p:sldId id="260" r:id="rId6"/>
    <p:sldId id="269" r:id="rId7"/>
    <p:sldId id="261" r:id="rId8"/>
    <p:sldId id="262" r:id="rId9"/>
    <p:sldId id="270" r:id="rId10"/>
    <p:sldId id="271" r:id="rId11"/>
    <p:sldId id="273" r:id="rId12"/>
    <p:sldId id="272" r:id="rId13"/>
    <p:sldId id="263" r:id="rId14"/>
    <p:sldId id="264" r:id="rId15"/>
    <p:sldId id="265" r:id="rId16"/>
    <p:sldId id="266" r:id="rId17"/>
    <p:sldId id="26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EF3EE-FF8B-5248-B694-40E6ED651E38}" v="755" dt="2024-05-16T01:04:11.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6"/>
  </p:normalViewPr>
  <p:slideViewPr>
    <p:cSldViewPr snapToGrid="0">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ADE59-8460-4367-B27D-CB54733871E2}" type="doc">
      <dgm:prSet loTypeId="urn:microsoft.com/office/officeart/2018/2/layout/IconVerticalSolidList" loCatId="icon" qsTypeId="urn:microsoft.com/office/officeart/2005/8/quickstyle/simple5" qsCatId="simple" csTypeId="urn:microsoft.com/office/officeart/2005/8/colors/colorful5" csCatId="colorful" phldr="1"/>
      <dgm:spPr/>
      <dgm:t>
        <a:bodyPr/>
        <a:lstStyle/>
        <a:p>
          <a:endParaRPr lang="en-US"/>
        </a:p>
      </dgm:t>
    </dgm:pt>
    <dgm:pt modelId="{C6ADC100-C16F-40B1-B6AE-5325871C92AA}">
      <dgm:prSet/>
      <dgm:spPr/>
      <dgm:t>
        <a:bodyPr/>
        <a:lstStyle/>
        <a:p>
          <a:pPr>
            <a:lnSpc>
              <a:spcPct val="100000"/>
            </a:lnSpc>
          </a:pPr>
          <a:r>
            <a:rPr lang="en-GB" b="0" i="0"/>
            <a:t>Customer churn is the total number of customers that have stopped using the company’s product or service within the period of about 72 months according to the information obtained from the company’s workable data.</a:t>
          </a:r>
        </a:p>
      </dgm:t>
    </dgm:pt>
    <dgm:pt modelId="{2281F37F-E6E7-48FF-B199-CE5391F66A9C}" type="parTrans" cxnId="{F3878E96-44D0-4B7E-8F2F-5547911F401B}">
      <dgm:prSet/>
      <dgm:spPr/>
      <dgm:t>
        <a:bodyPr/>
        <a:lstStyle/>
        <a:p>
          <a:endParaRPr lang="en-US"/>
        </a:p>
      </dgm:t>
    </dgm:pt>
    <dgm:pt modelId="{3534B35D-BD0B-408B-BAA6-1AAA25185ECE}" type="sibTrans" cxnId="{F3878E96-44D0-4B7E-8F2F-5547911F401B}">
      <dgm:prSet/>
      <dgm:spPr/>
      <dgm:t>
        <a:bodyPr/>
        <a:lstStyle/>
        <a:p>
          <a:endParaRPr lang="en-US"/>
        </a:p>
      </dgm:t>
    </dgm:pt>
    <dgm:pt modelId="{E341F803-FB06-3C40-B38D-F5470CCBC5D5}">
      <dgm:prSet/>
      <dgm:spPr/>
      <dgm:t>
        <a:bodyPr/>
        <a:lstStyle/>
        <a:p>
          <a:pPr>
            <a:lnSpc>
              <a:spcPct val="100000"/>
            </a:lnSpc>
          </a:pPr>
          <a:r>
            <a:rPr lang="en-GB" b="0" i="0"/>
            <a:t>The churn rate is calculated according to percentage of customers that have been lost , as displayed;</a:t>
          </a:r>
          <a:br>
            <a:rPr lang="en-GB"/>
          </a:br>
          <a:endParaRPr lang="en-US"/>
        </a:p>
      </dgm:t>
    </dgm:pt>
    <dgm:pt modelId="{3787A9F4-B8E1-8E4E-AFE2-829820DAAA29}" type="parTrans" cxnId="{A68C4DB2-1040-D448-A2C3-DB2A0213A8FF}">
      <dgm:prSet/>
      <dgm:spPr/>
      <dgm:t>
        <a:bodyPr/>
        <a:lstStyle/>
        <a:p>
          <a:endParaRPr lang="en-GB"/>
        </a:p>
      </dgm:t>
    </dgm:pt>
    <dgm:pt modelId="{BE858F0B-AAED-6B40-8225-B3CA380E0725}" type="sibTrans" cxnId="{A68C4DB2-1040-D448-A2C3-DB2A0213A8FF}">
      <dgm:prSet/>
      <dgm:spPr/>
      <dgm:t>
        <a:bodyPr/>
        <a:lstStyle/>
        <a:p>
          <a:endParaRPr lang="en-GB"/>
        </a:p>
      </dgm:t>
    </dgm:pt>
    <dgm:pt modelId="{DC9462CD-F666-1A47-806E-6119E91F9C49}">
      <dgm:prSet/>
      <dgm:spPr/>
      <dgm:t>
        <a:bodyPr/>
        <a:lstStyle/>
        <a:p>
          <a:pPr>
            <a:lnSpc>
              <a:spcPct val="100000"/>
            </a:lnSpc>
          </a:pPr>
          <a:r>
            <a:rPr lang="en-GB" b="0" i="0"/>
            <a:t>It is Mathematically Calculated as; </a:t>
          </a:r>
        </a:p>
        <a:p>
          <a:pPr>
            <a:lnSpc>
              <a:spcPct val="100000"/>
            </a:lnSpc>
          </a:pPr>
          <a:r>
            <a:rPr lang="en-GB" b="0" i="0"/>
            <a:t>CHURN= Customer Lost Over a Period of Time / Customers at the Start of That Time * 100</a:t>
          </a:r>
          <a:br>
            <a:rPr lang="en-GB"/>
          </a:br>
          <a:r>
            <a:rPr lang="en-GB" b="0" i="0">
              <a:solidFill>
                <a:srgbClr val="C00000"/>
              </a:solidFill>
            </a:rPr>
            <a:t>Total number of customers at </a:t>
          </a:r>
          <a:r>
            <a:rPr lang="en-GB" b="0" i="0" err="1">
              <a:solidFill>
                <a:srgbClr val="C00000"/>
              </a:solidFill>
            </a:rPr>
            <a:t>Connecttel</a:t>
          </a:r>
          <a:r>
            <a:rPr lang="en-GB" b="0" i="0">
              <a:solidFill>
                <a:srgbClr val="C00000"/>
              </a:solidFill>
            </a:rPr>
            <a:t> = 7,032</a:t>
          </a:r>
        </a:p>
      </dgm:t>
    </dgm:pt>
    <dgm:pt modelId="{BD1E8AF3-70D1-2443-9C51-3393D0783A69}" type="parTrans" cxnId="{CB29B3D0-36CF-4B45-B47C-0E81551862F5}">
      <dgm:prSet/>
      <dgm:spPr/>
      <dgm:t>
        <a:bodyPr/>
        <a:lstStyle/>
        <a:p>
          <a:endParaRPr lang="en-GB"/>
        </a:p>
      </dgm:t>
    </dgm:pt>
    <dgm:pt modelId="{796BC7A6-E5CB-0D4F-B5AB-6045D8610DB2}" type="sibTrans" cxnId="{CB29B3D0-36CF-4B45-B47C-0E81551862F5}">
      <dgm:prSet/>
      <dgm:spPr/>
      <dgm:t>
        <a:bodyPr/>
        <a:lstStyle/>
        <a:p>
          <a:endParaRPr lang="en-GB"/>
        </a:p>
      </dgm:t>
    </dgm:pt>
    <dgm:pt modelId="{E01F07C5-4E6A-4B5D-9015-8A58DBB55727}" type="pres">
      <dgm:prSet presAssocID="{06FADE59-8460-4367-B27D-CB54733871E2}" presName="root" presStyleCnt="0">
        <dgm:presLayoutVars>
          <dgm:dir/>
          <dgm:resizeHandles val="exact"/>
        </dgm:presLayoutVars>
      </dgm:prSet>
      <dgm:spPr/>
    </dgm:pt>
    <dgm:pt modelId="{B8182D4D-E6E2-4A79-9A5F-E38D23A57E1D}" type="pres">
      <dgm:prSet presAssocID="{C6ADC100-C16F-40B1-B6AE-5325871C92AA}" presName="compNode" presStyleCnt="0"/>
      <dgm:spPr/>
    </dgm:pt>
    <dgm:pt modelId="{F8D7C816-2B1D-4161-A466-7F689C3C3186}" type="pres">
      <dgm:prSet presAssocID="{C6ADC100-C16F-40B1-B6AE-5325871C92AA}" presName="bgRect" presStyleLbl="bgShp" presStyleIdx="0" presStyleCnt="3"/>
      <dgm:spPr/>
    </dgm:pt>
    <dgm:pt modelId="{2B3BFD13-E215-4DCE-9C3F-EE97637A10B4}" type="pres">
      <dgm:prSet presAssocID="{C6ADC100-C16F-40B1-B6AE-5325871C92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C4FFB01C-8941-4F68-AFCC-338C25400E04}" type="pres">
      <dgm:prSet presAssocID="{C6ADC100-C16F-40B1-B6AE-5325871C92AA}" presName="spaceRect" presStyleCnt="0"/>
      <dgm:spPr/>
    </dgm:pt>
    <dgm:pt modelId="{C9D0C53C-5BBC-4D35-A2A5-F9646F97BBCF}" type="pres">
      <dgm:prSet presAssocID="{C6ADC100-C16F-40B1-B6AE-5325871C92AA}" presName="parTx" presStyleLbl="revTx" presStyleIdx="0" presStyleCnt="3">
        <dgm:presLayoutVars>
          <dgm:chMax val="0"/>
          <dgm:chPref val="0"/>
        </dgm:presLayoutVars>
      </dgm:prSet>
      <dgm:spPr/>
    </dgm:pt>
    <dgm:pt modelId="{06DB744D-3A2C-418D-9FB5-1504DC2A958F}" type="pres">
      <dgm:prSet presAssocID="{3534B35D-BD0B-408B-BAA6-1AAA25185ECE}" presName="sibTrans" presStyleCnt="0"/>
      <dgm:spPr/>
    </dgm:pt>
    <dgm:pt modelId="{2E188798-3CCC-4605-BACF-686BED54CEDA}" type="pres">
      <dgm:prSet presAssocID="{DC9462CD-F666-1A47-806E-6119E91F9C49}" presName="compNode" presStyleCnt="0"/>
      <dgm:spPr/>
    </dgm:pt>
    <dgm:pt modelId="{75BCD5C7-CBA5-4FC9-879D-A6B0A72CF92A}" type="pres">
      <dgm:prSet presAssocID="{DC9462CD-F666-1A47-806E-6119E91F9C49}" presName="bgRect" presStyleLbl="bgShp" presStyleIdx="1" presStyleCnt="3"/>
      <dgm:spPr/>
    </dgm:pt>
    <dgm:pt modelId="{FB9E6851-AB91-46C6-A296-6AC78098C787}" type="pres">
      <dgm:prSet presAssocID="{DC9462CD-F666-1A47-806E-6119E91F9C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782891E-3D5C-41BF-8E5D-734785F9EC70}" type="pres">
      <dgm:prSet presAssocID="{DC9462CD-F666-1A47-806E-6119E91F9C49}" presName="spaceRect" presStyleCnt="0"/>
      <dgm:spPr/>
    </dgm:pt>
    <dgm:pt modelId="{EB1B1A09-D05B-4C10-80AA-FBB2FB143956}" type="pres">
      <dgm:prSet presAssocID="{DC9462CD-F666-1A47-806E-6119E91F9C49}" presName="parTx" presStyleLbl="revTx" presStyleIdx="1" presStyleCnt="3">
        <dgm:presLayoutVars>
          <dgm:chMax val="0"/>
          <dgm:chPref val="0"/>
        </dgm:presLayoutVars>
      </dgm:prSet>
      <dgm:spPr/>
    </dgm:pt>
    <dgm:pt modelId="{9DBEB711-7148-44B5-B417-CF1A22373CD9}" type="pres">
      <dgm:prSet presAssocID="{796BC7A6-E5CB-0D4F-B5AB-6045D8610DB2}" presName="sibTrans" presStyleCnt="0"/>
      <dgm:spPr/>
    </dgm:pt>
    <dgm:pt modelId="{B601E5C8-B0E4-425D-A67E-5309E1CE56E9}" type="pres">
      <dgm:prSet presAssocID="{E341F803-FB06-3C40-B38D-F5470CCBC5D5}" presName="compNode" presStyleCnt="0"/>
      <dgm:spPr/>
    </dgm:pt>
    <dgm:pt modelId="{F4E712F0-3876-413F-9040-82ED66751988}" type="pres">
      <dgm:prSet presAssocID="{E341F803-FB06-3C40-B38D-F5470CCBC5D5}" presName="bgRect" presStyleLbl="bgShp" presStyleIdx="2" presStyleCnt="3"/>
      <dgm:spPr/>
    </dgm:pt>
    <dgm:pt modelId="{E9ACF219-9270-4847-8F73-32BFE5051A99}" type="pres">
      <dgm:prSet presAssocID="{E341F803-FB06-3C40-B38D-F5470CCBC5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0567506F-5FD3-4FAE-BB81-E4A3695F2AAA}" type="pres">
      <dgm:prSet presAssocID="{E341F803-FB06-3C40-B38D-F5470CCBC5D5}" presName="spaceRect" presStyleCnt="0"/>
      <dgm:spPr/>
    </dgm:pt>
    <dgm:pt modelId="{DF29E126-737F-4F9F-97BE-E8EBD7F2C8C3}" type="pres">
      <dgm:prSet presAssocID="{E341F803-FB06-3C40-B38D-F5470CCBC5D5}" presName="parTx" presStyleLbl="revTx" presStyleIdx="2" presStyleCnt="3">
        <dgm:presLayoutVars>
          <dgm:chMax val="0"/>
          <dgm:chPref val="0"/>
        </dgm:presLayoutVars>
      </dgm:prSet>
      <dgm:spPr/>
    </dgm:pt>
  </dgm:ptLst>
  <dgm:cxnLst>
    <dgm:cxn modelId="{70973A06-2A69-6543-86B2-97D7A4384FDE}" type="presOf" srcId="{C6ADC100-C16F-40B1-B6AE-5325871C92AA}" destId="{C9D0C53C-5BBC-4D35-A2A5-F9646F97BBCF}" srcOrd="0" destOrd="0" presId="urn:microsoft.com/office/officeart/2018/2/layout/IconVerticalSolidList"/>
    <dgm:cxn modelId="{C704500B-88D8-3049-8364-55D7567EF5A1}" type="presOf" srcId="{06FADE59-8460-4367-B27D-CB54733871E2}" destId="{E01F07C5-4E6A-4B5D-9015-8A58DBB55727}" srcOrd="0" destOrd="0" presId="urn:microsoft.com/office/officeart/2018/2/layout/IconVerticalSolidList"/>
    <dgm:cxn modelId="{E1005B22-361E-3548-A091-7C6656EF4847}" type="presOf" srcId="{E341F803-FB06-3C40-B38D-F5470CCBC5D5}" destId="{DF29E126-737F-4F9F-97BE-E8EBD7F2C8C3}" srcOrd="0" destOrd="0" presId="urn:microsoft.com/office/officeart/2018/2/layout/IconVerticalSolidList"/>
    <dgm:cxn modelId="{D84DEE62-4CF9-9F4E-B0E7-B411B55F28A9}" type="presOf" srcId="{DC9462CD-F666-1A47-806E-6119E91F9C49}" destId="{EB1B1A09-D05B-4C10-80AA-FBB2FB143956}" srcOrd="0" destOrd="0" presId="urn:microsoft.com/office/officeart/2018/2/layout/IconVerticalSolidList"/>
    <dgm:cxn modelId="{F3878E96-44D0-4B7E-8F2F-5547911F401B}" srcId="{06FADE59-8460-4367-B27D-CB54733871E2}" destId="{C6ADC100-C16F-40B1-B6AE-5325871C92AA}" srcOrd="0" destOrd="0" parTransId="{2281F37F-E6E7-48FF-B199-CE5391F66A9C}" sibTransId="{3534B35D-BD0B-408B-BAA6-1AAA25185ECE}"/>
    <dgm:cxn modelId="{A68C4DB2-1040-D448-A2C3-DB2A0213A8FF}" srcId="{06FADE59-8460-4367-B27D-CB54733871E2}" destId="{E341F803-FB06-3C40-B38D-F5470CCBC5D5}" srcOrd="2" destOrd="0" parTransId="{3787A9F4-B8E1-8E4E-AFE2-829820DAAA29}" sibTransId="{BE858F0B-AAED-6B40-8225-B3CA380E0725}"/>
    <dgm:cxn modelId="{CB29B3D0-36CF-4B45-B47C-0E81551862F5}" srcId="{06FADE59-8460-4367-B27D-CB54733871E2}" destId="{DC9462CD-F666-1A47-806E-6119E91F9C49}" srcOrd="1" destOrd="0" parTransId="{BD1E8AF3-70D1-2443-9C51-3393D0783A69}" sibTransId="{796BC7A6-E5CB-0D4F-B5AB-6045D8610DB2}"/>
    <dgm:cxn modelId="{5EB7B5EE-B383-9543-9481-84843F77807F}" type="presParOf" srcId="{E01F07C5-4E6A-4B5D-9015-8A58DBB55727}" destId="{B8182D4D-E6E2-4A79-9A5F-E38D23A57E1D}" srcOrd="0" destOrd="0" presId="urn:microsoft.com/office/officeart/2018/2/layout/IconVerticalSolidList"/>
    <dgm:cxn modelId="{449FEC7D-25D2-E244-A405-A0A13C1F80A7}" type="presParOf" srcId="{B8182D4D-E6E2-4A79-9A5F-E38D23A57E1D}" destId="{F8D7C816-2B1D-4161-A466-7F689C3C3186}" srcOrd="0" destOrd="0" presId="urn:microsoft.com/office/officeart/2018/2/layout/IconVerticalSolidList"/>
    <dgm:cxn modelId="{55DC3249-4631-AA44-92FF-E16EE7298F0B}" type="presParOf" srcId="{B8182D4D-E6E2-4A79-9A5F-E38D23A57E1D}" destId="{2B3BFD13-E215-4DCE-9C3F-EE97637A10B4}" srcOrd="1" destOrd="0" presId="urn:microsoft.com/office/officeart/2018/2/layout/IconVerticalSolidList"/>
    <dgm:cxn modelId="{F08FD86E-A368-6A4D-A1DD-3609EA3CD770}" type="presParOf" srcId="{B8182D4D-E6E2-4A79-9A5F-E38D23A57E1D}" destId="{C4FFB01C-8941-4F68-AFCC-338C25400E04}" srcOrd="2" destOrd="0" presId="urn:microsoft.com/office/officeart/2018/2/layout/IconVerticalSolidList"/>
    <dgm:cxn modelId="{1B6E5D3C-33A7-9144-B6F2-6BC20D8E3C2F}" type="presParOf" srcId="{B8182D4D-E6E2-4A79-9A5F-E38D23A57E1D}" destId="{C9D0C53C-5BBC-4D35-A2A5-F9646F97BBCF}" srcOrd="3" destOrd="0" presId="urn:microsoft.com/office/officeart/2018/2/layout/IconVerticalSolidList"/>
    <dgm:cxn modelId="{F64E2E23-3052-474E-B0EA-D73E88939DFB}" type="presParOf" srcId="{E01F07C5-4E6A-4B5D-9015-8A58DBB55727}" destId="{06DB744D-3A2C-418D-9FB5-1504DC2A958F}" srcOrd="1" destOrd="0" presId="urn:microsoft.com/office/officeart/2018/2/layout/IconVerticalSolidList"/>
    <dgm:cxn modelId="{64DFE707-39CE-B643-B916-E2DA1B39E9BE}" type="presParOf" srcId="{E01F07C5-4E6A-4B5D-9015-8A58DBB55727}" destId="{2E188798-3CCC-4605-BACF-686BED54CEDA}" srcOrd="2" destOrd="0" presId="urn:microsoft.com/office/officeart/2018/2/layout/IconVerticalSolidList"/>
    <dgm:cxn modelId="{8D217656-34B5-BE48-99E9-51EDFC93271E}" type="presParOf" srcId="{2E188798-3CCC-4605-BACF-686BED54CEDA}" destId="{75BCD5C7-CBA5-4FC9-879D-A6B0A72CF92A}" srcOrd="0" destOrd="0" presId="urn:microsoft.com/office/officeart/2018/2/layout/IconVerticalSolidList"/>
    <dgm:cxn modelId="{66F3716E-98F7-3940-841E-51937061C2C5}" type="presParOf" srcId="{2E188798-3CCC-4605-BACF-686BED54CEDA}" destId="{FB9E6851-AB91-46C6-A296-6AC78098C787}" srcOrd="1" destOrd="0" presId="urn:microsoft.com/office/officeart/2018/2/layout/IconVerticalSolidList"/>
    <dgm:cxn modelId="{C101D8CB-83D0-2949-BEEB-82F913AB59CA}" type="presParOf" srcId="{2E188798-3CCC-4605-BACF-686BED54CEDA}" destId="{2782891E-3D5C-41BF-8E5D-734785F9EC70}" srcOrd="2" destOrd="0" presId="urn:microsoft.com/office/officeart/2018/2/layout/IconVerticalSolidList"/>
    <dgm:cxn modelId="{7DDED016-EC77-FE46-849B-312141570351}" type="presParOf" srcId="{2E188798-3CCC-4605-BACF-686BED54CEDA}" destId="{EB1B1A09-D05B-4C10-80AA-FBB2FB143956}" srcOrd="3" destOrd="0" presId="urn:microsoft.com/office/officeart/2018/2/layout/IconVerticalSolidList"/>
    <dgm:cxn modelId="{FC734BB7-56AC-454D-A116-2F0855AF90BA}" type="presParOf" srcId="{E01F07C5-4E6A-4B5D-9015-8A58DBB55727}" destId="{9DBEB711-7148-44B5-B417-CF1A22373CD9}" srcOrd="3" destOrd="0" presId="urn:microsoft.com/office/officeart/2018/2/layout/IconVerticalSolidList"/>
    <dgm:cxn modelId="{7E7B39D2-19E6-BC40-BE69-BE046F9D0E6D}" type="presParOf" srcId="{E01F07C5-4E6A-4B5D-9015-8A58DBB55727}" destId="{B601E5C8-B0E4-425D-A67E-5309E1CE56E9}" srcOrd="4" destOrd="0" presId="urn:microsoft.com/office/officeart/2018/2/layout/IconVerticalSolidList"/>
    <dgm:cxn modelId="{BC5DE64F-63EB-DD42-96CF-404684B044DF}" type="presParOf" srcId="{B601E5C8-B0E4-425D-A67E-5309E1CE56E9}" destId="{F4E712F0-3876-413F-9040-82ED66751988}" srcOrd="0" destOrd="0" presId="urn:microsoft.com/office/officeart/2018/2/layout/IconVerticalSolidList"/>
    <dgm:cxn modelId="{4BEC46EF-88F8-0346-B339-A6B8C52CEC1F}" type="presParOf" srcId="{B601E5C8-B0E4-425D-A67E-5309E1CE56E9}" destId="{E9ACF219-9270-4847-8F73-32BFE5051A99}" srcOrd="1" destOrd="0" presId="urn:microsoft.com/office/officeart/2018/2/layout/IconVerticalSolidList"/>
    <dgm:cxn modelId="{4A7C0244-1351-9B44-BDF9-B912FEAF53A9}" type="presParOf" srcId="{B601E5C8-B0E4-425D-A67E-5309E1CE56E9}" destId="{0567506F-5FD3-4FAE-BB81-E4A3695F2AAA}" srcOrd="2" destOrd="0" presId="urn:microsoft.com/office/officeart/2018/2/layout/IconVerticalSolidList"/>
    <dgm:cxn modelId="{DFE20446-B9B4-4748-A2F7-BE78C36A9702}" type="presParOf" srcId="{B601E5C8-B0E4-425D-A67E-5309E1CE56E9}" destId="{DF29E126-737F-4F9F-97BE-E8EBD7F2C8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7C816-2B1D-4161-A466-7F689C3C3186}">
      <dsp:nvSpPr>
        <dsp:cNvPr id="0" name=""/>
        <dsp:cNvSpPr/>
      </dsp:nvSpPr>
      <dsp:spPr>
        <a:xfrm>
          <a:off x="0" y="2513"/>
          <a:ext cx="6713552" cy="1139849"/>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B3BFD13-E215-4DCE-9C3F-EE97637A10B4}">
      <dsp:nvSpPr>
        <dsp:cNvPr id="0" name=""/>
        <dsp:cNvSpPr/>
      </dsp:nvSpPr>
      <dsp:spPr>
        <a:xfrm>
          <a:off x="344804" y="258979"/>
          <a:ext cx="627530" cy="626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D0C53C-5BBC-4D35-A2A5-F9646F97BBCF}">
      <dsp:nvSpPr>
        <dsp:cNvPr id="0" name=""/>
        <dsp:cNvSpPr/>
      </dsp:nvSpPr>
      <dsp:spPr>
        <a:xfrm>
          <a:off x="1317139" y="2513"/>
          <a:ext cx="5376128" cy="117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4" tIns="124404" rIns="124404" bIns="124404" numCol="1" spcCol="1270" anchor="ctr" anchorCtr="0">
          <a:noAutofit/>
        </a:bodyPr>
        <a:lstStyle/>
        <a:p>
          <a:pPr marL="0" lvl="0" indent="0" algn="l" defTabSz="622300">
            <a:lnSpc>
              <a:spcPct val="100000"/>
            </a:lnSpc>
            <a:spcBef>
              <a:spcPct val="0"/>
            </a:spcBef>
            <a:spcAft>
              <a:spcPct val="35000"/>
            </a:spcAft>
            <a:buNone/>
          </a:pPr>
          <a:r>
            <a:rPr lang="en-GB" sz="1400" b="0" i="0" kern="1200"/>
            <a:t>Customer churn is the total number of customers that have stopped using the company’s product or service within the period of about 72 months according to the information obtained from the company’s workable data.</a:t>
          </a:r>
        </a:p>
      </dsp:txBody>
      <dsp:txXfrm>
        <a:off x="1317139" y="2513"/>
        <a:ext cx="5376128" cy="1175469"/>
      </dsp:txXfrm>
    </dsp:sp>
    <dsp:sp modelId="{75BCD5C7-CBA5-4FC9-879D-A6B0A72CF92A}">
      <dsp:nvSpPr>
        <dsp:cNvPr id="0" name=""/>
        <dsp:cNvSpPr/>
      </dsp:nvSpPr>
      <dsp:spPr>
        <a:xfrm>
          <a:off x="0" y="1471851"/>
          <a:ext cx="6713552" cy="1139849"/>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9E6851-AB91-46C6-A296-6AC78098C787}">
      <dsp:nvSpPr>
        <dsp:cNvPr id="0" name=""/>
        <dsp:cNvSpPr/>
      </dsp:nvSpPr>
      <dsp:spPr>
        <a:xfrm>
          <a:off x="344804" y="1728317"/>
          <a:ext cx="627530" cy="626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B1B1A09-D05B-4C10-80AA-FBB2FB143956}">
      <dsp:nvSpPr>
        <dsp:cNvPr id="0" name=""/>
        <dsp:cNvSpPr/>
      </dsp:nvSpPr>
      <dsp:spPr>
        <a:xfrm>
          <a:off x="1317139" y="1471851"/>
          <a:ext cx="5376128" cy="117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4" tIns="124404" rIns="124404" bIns="124404" numCol="1" spcCol="1270" anchor="ctr" anchorCtr="0">
          <a:noAutofit/>
        </a:bodyPr>
        <a:lstStyle/>
        <a:p>
          <a:pPr marL="0" lvl="0" indent="0" algn="l" defTabSz="622300">
            <a:lnSpc>
              <a:spcPct val="100000"/>
            </a:lnSpc>
            <a:spcBef>
              <a:spcPct val="0"/>
            </a:spcBef>
            <a:spcAft>
              <a:spcPct val="35000"/>
            </a:spcAft>
            <a:buNone/>
          </a:pPr>
          <a:r>
            <a:rPr lang="en-GB" sz="1400" b="0" i="0" kern="1200"/>
            <a:t>It is Mathematically Calculated as; </a:t>
          </a:r>
        </a:p>
        <a:p>
          <a:pPr marL="0" lvl="0" indent="0" algn="l" defTabSz="622300">
            <a:lnSpc>
              <a:spcPct val="100000"/>
            </a:lnSpc>
            <a:spcBef>
              <a:spcPct val="0"/>
            </a:spcBef>
            <a:spcAft>
              <a:spcPct val="35000"/>
            </a:spcAft>
            <a:buNone/>
          </a:pPr>
          <a:r>
            <a:rPr lang="en-GB" sz="1400" b="0" i="0" kern="1200"/>
            <a:t>CHURN= Customer Lost Over a Period of Time / Customers at the Start of That Time * 100</a:t>
          </a:r>
          <a:br>
            <a:rPr lang="en-GB" sz="1400" kern="1200"/>
          </a:br>
          <a:r>
            <a:rPr lang="en-GB" sz="1400" b="0" i="0" kern="1200">
              <a:solidFill>
                <a:srgbClr val="C00000"/>
              </a:solidFill>
            </a:rPr>
            <a:t>Total number of customers at </a:t>
          </a:r>
          <a:r>
            <a:rPr lang="en-GB" sz="1400" b="0" i="0" kern="1200" err="1">
              <a:solidFill>
                <a:srgbClr val="C00000"/>
              </a:solidFill>
            </a:rPr>
            <a:t>Connecttel</a:t>
          </a:r>
          <a:r>
            <a:rPr lang="en-GB" sz="1400" b="0" i="0" kern="1200">
              <a:solidFill>
                <a:srgbClr val="C00000"/>
              </a:solidFill>
            </a:rPr>
            <a:t> = 7,032</a:t>
          </a:r>
        </a:p>
      </dsp:txBody>
      <dsp:txXfrm>
        <a:off x="1317139" y="1471851"/>
        <a:ext cx="5376128" cy="1175469"/>
      </dsp:txXfrm>
    </dsp:sp>
    <dsp:sp modelId="{F4E712F0-3876-413F-9040-82ED66751988}">
      <dsp:nvSpPr>
        <dsp:cNvPr id="0" name=""/>
        <dsp:cNvSpPr/>
      </dsp:nvSpPr>
      <dsp:spPr>
        <a:xfrm>
          <a:off x="0" y="2941188"/>
          <a:ext cx="6713552" cy="1139849"/>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9ACF219-9270-4847-8F73-32BFE5051A99}">
      <dsp:nvSpPr>
        <dsp:cNvPr id="0" name=""/>
        <dsp:cNvSpPr/>
      </dsp:nvSpPr>
      <dsp:spPr>
        <a:xfrm>
          <a:off x="344804" y="3197654"/>
          <a:ext cx="627530" cy="626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F29E126-737F-4F9F-97BE-E8EBD7F2C8C3}">
      <dsp:nvSpPr>
        <dsp:cNvPr id="0" name=""/>
        <dsp:cNvSpPr/>
      </dsp:nvSpPr>
      <dsp:spPr>
        <a:xfrm>
          <a:off x="1317139" y="2941188"/>
          <a:ext cx="5376128" cy="117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04" tIns="124404" rIns="124404" bIns="124404" numCol="1" spcCol="1270" anchor="ctr" anchorCtr="0">
          <a:noAutofit/>
        </a:bodyPr>
        <a:lstStyle/>
        <a:p>
          <a:pPr marL="0" lvl="0" indent="0" algn="l" defTabSz="622300">
            <a:lnSpc>
              <a:spcPct val="100000"/>
            </a:lnSpc>
            <a:spcBef>
              <a:spcPct val="0"/>
            </a:spcBef>
            <a:spcAft>
              <a:spcPct val="35000"/>
            </a:spcAft>
            <a:buNone/>
          </a:pPr>
          <a:r>
            <a:rPr lang="en-GB" sz="1400" b="0" i="0" kern="1200"/>
            <a:t>The churn rate is calculated according to percentage of customers that have been lost , as displayed;</a:t>
          </a:r>
          <a:br>
            <a:rPr lang="en-GB" sz="1400" kern="1200"/>
          </a:br>
          <a:endParaRPr lang="en-US" sz="1400" kern="1200"/>
        </a:p>
      </dsp:txBody>
      <dsp:txXfrm>
        <a:off x="1317139" y="2941188"/>
        <a:ext cx="5376128" cy="11754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41F40-6549-B147-8534-E21BE1506ADE}" type="datetimeFigureOut">
              <a:rPr lang="en-US" smtClean="0"/>
              <a:t>5/16/24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58F6E-6258-6842-9DEB-6EEEF8FC31FB}" type="slidenum">
              <a:rPr lang="en-US" smtClean="0"/>
              <a:t>‹#›</a:t>
            </a:fld>
            <a:endParaRPr lang="en-US"/>
          </a:p>
        </p:txBody>
      </p:sp>
    </p:spTree>
    <p:extLst>
      <p:ext uri="{BB962C8B-B14F-4D97-AF65-F5344CB8AC3E}">
        <p14:creationId xmlns:p14="http://schemas.microsoft.com/office/powerpoint/2010/main" val="3776814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58F6E-6258-6842-9DEB-6EEEF8FC31FB}" type="slidenum">
              <a:rPr lang="en-US" smtClean="0"/>
              <a:t>3</a:t>
            </a:fld>
            <a:endParaRPr lang="en-US"/>
          </a:p>
        </p:txBody>
      </p:sp>
    </p:spTree>
    <p:extLst>
      <p:ext uri="{BB962C8B-B14F-4D97-AF65-F5344CB8AC3E}">
        <p14:creationId xmlns:p14="http://schemas.microsoft.com/office/powerpoint/2010/main" val="326697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58F6E-6258-6842-9DEB-6EEEF8FC31FB}" type="slidenum">
              <a:rPr lang="en-US" smtClean="0"/>
              <a:t>11</a:t>
            </a:fld>
            <a:endParaRPr lang="en-US"/>
          </a:p>
        </p:txBody>
      </p:sp>
    </p:spTree>
    <p:extLst>
      <p:ext uri="{BB962C8B-B14F-4D97-AF65-F5344CB8AC3E}">
        <p14:creationId xmlns:p14="http://schemas.microsoft.com/office/powerpoint/2010/main" val="837109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58F6E-6258-6842-9DEB-6EEEF8FC31FB}" type="slidenum">
              <a:rPr lang="en-US" smtClean="0"/>
              <a:t>12</a:t>
            </a:fld>
            <a:endParaRPr lang="en-US"/>
          </a:p>
        </p:txBody>
      </p:sp>
    </p:spTree>
    <p:extLst>
      <p:ext uri="{BB962C8B-B14F-4D97-AF65-F5344CB8AC3E}">
        <p14:creationId xmlns:p14="http://schemas.microsoft.com/office/powerpoint/2010/main" val="24189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58F6E-6258-6842-9DEB-6EEEF8FC31FB}" type="slidenum">
              <a:rPr lang="en-US" smtClean="0"/>
              <a:t>14</a:t>
            </a:fld>
            <a:endParaRPr lang="en-US"/>
          </a:p>
        </p:txBody>
      </p:sp>
    </p:spTree>
    <p:extLst>
      <p:ext uri="{BB962C8B-B14F-4D97-AF65-F5344CB8AC3E}">
        <p14:creationId xmlns:p14="http://schemas.microsoft.com/office/powerpoint/2010/main" val="852519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B58F6E-6258-6842-9DEB-6EEEF8FC31FB}" type="slidenum">
              <a:rPr lang="en-US" smtClean="0"/>
              <a:t>17</a:t>
            </a:fld>
            <a:endParaRPr lang="en-US"/>
          </a:p>
        </p:txBody>
      </p:sp>
    </p:spTree>
    <p:extLst>
      <p:ext uri="{BB962C8B-B14F-4D97-AF65-F5344CB8AC3E}">
        <p14:creationId xmlns:p14="http://schemas.microsoft.com/office/powerpoint/2010/main" val="1959876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ED16-6D77-D0F3-068A-BDD13FE9428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8E0069-E1F7-9EB0-EBC5-27873A0E1E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3C4FEA6-D219-328B-4BEF-8275CE8CBACE}"/>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50D13F2C-CCE2-E6CC-934A-40FF6C0BD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B905C-6391-AE4D-301E-F178DE06AFB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679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9BAC-E184-A6A6-B612-38B5B592F31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AD37C2-BDB3-952B-06D7-148EA5E83A2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85F4BF-A28B-2F29-6D26-C3AAC64C3A24}"/>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2CFBE7D7-E725-9E2D-1C46-EAEDB2CB8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50A02-87C9-B4B8-8A1D-11B6D4DF4B1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3132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F8626C-6BE5-D79D-111B-9E80124E0A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8DA9295-5DD8-EE11-D20F-7EDACF8F6D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9CDD55-9490-DADB-3A03-F71C39150593}"/>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FF111A37-DDAC-CC82-1310-546AC4742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4B95C-D792-CC85-1F7D-ED7D4F2DE93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030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1713-8036-8132-55F4-09F3B30CB9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E4ACA2-66F3-E915-5298-319CDA8344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C86B4E-AD13-E7B9-2A8F-13867D9D9D8D}"/>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A6ED8A84-8A5D-3393-88F0-EE1FB5F13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F236A-26AB-0750-4E88-EC228074F4D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4620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AA57-BA80-A35B-20F1-535137ED37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AA2FA2-150D-7B93-6496-85CD1C0484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54593C-ADBF-EE20-3002-35912BDF81DA}"/>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E0FAA744-48F5-6CF9-7171-B093C0BD4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C2579-948B-CDFB-DBDD-09A73E4F3A1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9238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665D-BF80-6E82-367F-36C83A0154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B1DBA9-1039-80B4-5860-3BED734EF6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880D278-0FB9-916D-05C6-777684EF5D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1E13C32-3DFF-8E1D-F1E6-8100C2F47D7D}"/>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6" name="Footer Placeholder 5">
            <a:extLst>
              <a:ext uri="{FF2B5EF4-FFF2-40B4-BE49-F238E27FC236}">
                <a16:creationId xmlns:a16="http://schemas.microsoft.com/office/drawing/2014/main" id="{C4158764-31ED-F698-E2B5-65C157B0A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072FD-BBFE-E559-D7A0-61BF6383651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5953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B963-6D5C-2466-66BC-FE8A375BDA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91C681-C82A-F0DF-F4E3-90FD07E314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7AC3C7A-0D63-F1B2-FCD2-57DAE2EABF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DFAC55-C4A1-2A17-81AF-224EFD009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105DF6-B371-FD71-3F20-0265C3E5936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DCF06F6-6AAE-DE85-FED3-66EF2817CCE5}"/>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8" name="Footer Placeholder 7">
            <a:extLst>
              <a:ext uri="{FF2B5EF4-FFF2-40B4-BE49-F238E27FC236}">
                <a16:creationId xmlns:a16="http://schemas.microsoft.com/office/drawing/2014/main" id="{AB7F1CF8-65D3-9429-28C9-5E26A0B22F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4A1741-FFE5-0790-FC16-75986903B10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8742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C762-FB10-77E0-9698-5D8AABCE5E8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C8C49BB-555E-8889-333F-43097F126E26}"/>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4" name="Footer Placeholder 3">
            <a:extLst>
              <a:ext uri="{FF2B5EF4-FFF2-40B4-BE49-F238E27FC236}">
                <a16:creationId xmlns:a16="http://schemas.microsoft.com/office/drawing/2014/main" id="{3189E452-8665-1988-1D19-469C781EAE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7D1424-2478-4624-DACF-F2172B59349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0510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7B680-91CC-14B3-9EDD-99EDC72C8E2A}"/>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3" name="Footer Placeholder 2">
            <a:extLst>
              <a:ext uri="{FF2B5EF4-FFF2-40B4-BE49-F238E27FC236}">
                <a16:creationId xmlns:a16="http://schemas.microsoft.com/office/drawing/2014/main" id="{6A38E83E-3B51-A14E-EF53-64C8CFF74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403D1-A440-296C-D050-71FA26B1FC6D}"/>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83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E628-591B-04D3-D595-FD397221AA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72F916-3C0C-438E-0C44-DF22A5501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9B4F440-0F3F-F183-4E61-83135DB38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5A4AEE-D9DF-0C53-2283-B37BC7C41FB2}"/>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6" name="Footer Placeholder 5">
            <a:extLst>
              <a:ext uri="{FF2B5EF4-FFF2-40B4-BE49-F238E27FC236}">
                <a16:creationId xmlns:a16="http://schemas.microsoft.com/office/drawing/2014/main" id="{5B3AC2E4-7F08-173F-87CB-D40F75CBD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8A858-B4F0-DEBB-FE01-1D5B80AC87F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2101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CD05-6E32-6251-07F4-39B953E92C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B698D10-AF31-2A43-B97E-9634B021F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A56E8-467D-4FCE-F0E4-184F2350D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2C0ECA-B8CC-431A-89BE-F7D95B2529A8}"/>
              </a:ext>
            </a:extLst>
          </p:cNvPr>
          <p:cNvSpPr>
            <a:spLocks noGrp="1"/>
          </p:cNvSpPr>
          <p:nvPr>
            <p:ph type="dt" sz="half" idx="10"/>
          </p:nvPr>
        </p:nvSpPr>
        <p:spPr/>
        <p:txBody>
          <a:bodyPr/>
          <a:lstStyle/>
          <a:p>
            <a:fld id="{72345051-2045-45DA-935E-2E3CA1A69ADC}" type="datetimeFigureOut">
              <a:rPr lang="en-US" smtClean="0"/>
              <a:t>5/16/24</a:t>
            </a:fld>
            <a:endParaRPr lang="en-US"/>
          </a:p>
        </p:txBody>
      </p:sp>
      <p:sp>
        <p:nvSpPr>
          <p:cNvPr id="6" name="Footer Placeholder 5">
            <a:extLst>
              <a:ext uri="{FF2B5EF4-FFF2-40B4-BE49-F238E27FC236}">
                <a16:creationId xmlns:a16="http://schemas.microsoft.com/office/drawing/2014/main" id="{ECB3AC29-9305-C046-CF28-D471C46DF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D1851D-F28E-C8F8-510D-2E2D933B2334}"/>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91232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EA5D0E-6DBA-F78F-4A1C-674455456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F48A1B-44D1-E5B2-55D8-0CB1AC3BD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3D3AD5-E19E-E146-5079-41C99DDEA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345051-2045-45DA-935E-2E3CA1A69ADC}" type="datetimeFigureOut">
              <a:rPr lang="en-US" smtClean="0"/>
              <a:t>5/16/24</a:t>
            </a:fld>
            <a:endParaRPr lang="en-US"/>
          </a:p>
        </p:txBody>
      </p:sp>
      <p:sp>
        <p:nvSpPr>
          <p:cNvPr id="5" name="Footer Placeholder 4">
            <a:extLst>
              <a:ext uri="{FF2B5EF4-FFF2-40B4-BE49-F238E27FC236}">
                <a16:creationId xmlns:a16="http://schemas.microsoft.com/office/drawing/2014/main" id="{D1940279-CCF5-FB08-F2D1-76F77F94D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5BE393-5E6E-601E-24DA-6C8F81E058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134000251"/>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newaligner.com.br/Camera-Bags-Cases/41.jsp"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publicdomainpictures.net/en/view-image.php?image=221230&amp;picture=chess-piece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xfuel.com/en/free-photo-ohfp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ngimg.com/download/38094"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www.piqsels.com/en/search?q=cartoon"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Wires Linked To Core Router">
            <a:extLst>
              <a:ext uri="{FF2B5EF4-FFF2-40B4-BE49-F238E27FC236}">
                <a16:creationId xmlns:a16="http://schemas.microsoft.com/office/drawing/2014/main" id="{14D142D0-F65B-006F-419F-DF3F68E1DD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88" r="-1" b="170"/>
          <a:stretch/>
        </p:blipFill>
        <p:spPr>
          <a:xfrm>
            <a:off x="20" y="10"/>
            <a:ext cx="12188930" cy="6857990"/>
          </a:xfrm>
          <a:prstGeom prst="rect">
            <a:avLst/>
          </a:prstGeom>
        </p:spPr>
      </p:pic>
      <p:sp>
        <p:nvSpPr>
          <p:cNvPr id="2" name="Title 1">
            <a:extLst>
              <a:ext uri="{FF2B5EF4-FFF2-40B4-BE49-F238E27FC236}">
                <a16:creationId xmlns:a16="http://schemas.microsoft.com/office/drawing/2014/main" id="{C5991128-E010-6BA0-137F-0DF7C0F83057}"/>
              </a:ext>
            </a:extLst>
          </p:cNvPr>
          <p:cNvSpPr>
            <a:spLocks noGrp="1"/>
          </p:cNvSpPr>
          <p:nvPr>
            <p:ph type="ctrTitle"/>
          </p:nvPr>
        </p:nvSpPr>
        <p:spPr>
          <a:xfrm>
            <a:off x="1524000" y="1122363"/>
            <a:ext cx="9144000" cy="3063240"/>
          </a:xfrm>
        </p:spPr>
        <p:txBody>
          <a:bodyPr>
            <a:normAutofit/>
          </a:bodyPr>
          <a:lstStyle/>
          <a:p>
            <a:pPr marL="457200" indent="-228600" algn="ctr" rtl="0">
              <a:lnSpc>
                <a:spcPct val="90000"/>
              </a:lnSpc>
              <a:spcBef>
                <a:spcPts val="0"/>
              </a:spcBef>
              <a:spcAft>
                <a:spcPts val="800"/>
              </a:spcAft>
            </a:pPr>
            <a:br>
              <a:rPr lang="en-GB" sz="3500" b="0" i="0" u="none" strike="noStrike">
                <a:solidFill>
                  <a:schemeClr val="bg1"/>
                </a:solidFill>
                <a:effectLst/>
              </a:rPr>
            </a:br>
            <a:br>
              <a:rPr lang="en-GB" sz="3500">
                <a:solidFill>
                  <a:schemeClr val="bg1"/>
                </a:solidFill>
              </a:rPr>
            </a:br>
            <a:br>
              <a:rPr lang="en-GB" sz="3500">
                <a:solidFill>
                  <a:schemeClr val="bg1"/>
                </a:solidFill>
              </a:rPr>
            </a:br>
            <a:r>
              <a:rPr lang="en-GB" sz="3500" b="1" i="0" u="none" strike="noStrike">
                <a:solidFill>
                  <a:schemeClr val="bg1"/>
                </a:solidFill>
                <a:effectLst/>
                <a:highlight>
                  <a:srgbClr val="000000"/>
                </a:highlight>
                <a:latin typeface="Georgia" panose="02040502050405020303" pitchFamily="18" charset="0"/>
              </a:rPr>
              <a:t>CONNECTTEL CUSTOMER CHURN PREDICTION REPORT</a:t>
            </a:r>
            <a:endParaRPr lang="en-US" sz="3500" b="1">
              <a:solidFill>
                <a:schemeClr val="bg1"/>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28046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59A0-734A-F7A7-29E7-1C7F35C021FA}"/>
              </a:ext>
            </a:extLst>
          </p:cNvPr>
          <p:cNvSpPr>
            <a:spLocks noGrp="1"/>
          </p:cNvSpPr>
          <p:nvPr>
            <p:ph type="title"/>
          </p:nvPr>
        </p:nvSpPr>
        <p:spPr/>
        <p:txBody>
          <a:bodyPr>
            <a:normAutofit/>
          </a:bodyPr>
          <a:lstStyle/>
          <a:p>
            <a:r>
              <a:rPr lang="en-US" sz="1800"/>
              <a:t>When monthly charges are high, churn tends to increase but when total charges are high churn tends to decrease. It is also observed that the relationship between these two factors is linked to contract type which can ultimately affect customer longevity. </a:t>
            </a:r>
          </a:p>
        </p:txBody>
      </p:sp>
      <p:pic>
        <p:nvPicPr>
          <p:cNvPr id="5" name="Content Placeholder 4" descr="A comparison of a chart&#10;&#10;Description automatically generated with medium confidence">
            <a:extLst>
              <a:ext uri="{FF2B5EF4-FFF2-40B4-BE49-F238E27FC236}">
                <a16:creationId xmlns:a16="http://schemas.microsoft.com/office/drawing/2014/main" id="{30645707-C67A-6206-E2CD-FB73E92E8F4B}"/>
              </a:ext>
            </a:extLst>
          </p:cNvPr>
          <p:cNvPicPr>
            <a:picLocks noGrp="1" noChangeAspect="1"/>
          </p:cNvPicPr>
          <p:nvPr>
            <p:ph idx="1"/>
          </p:nvPr>
        </p:nvPicPr>
        <p:blipFill>
          <a:blip r:embed="rId2"/>
          <a:stretch>
            <a:fillRect/>
          </a:stretch>
        </p:blipFill>
        <p:spPr>
          <a:xfrm>
            <a:off x="1549831" y="1856621"/>
            <a:ext cx="8895127" cy="4636253"/>
          </a:xfrm>
        </p:spPr>
      </p:pic>
    </p:spTree>
    <p:extLst>
      <p:ext uri="{BB962C8B-B14F-4D97-AF65-F5344CB8AC3E}">
        <p14:creationId xmlns:p14="http://schemas.microsoft.com/office/powerpoint/2010/main" val="134897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0C2AC2F0-6137-2381-3545-565C8BE24B66}"/>
              </a:ext>
            </a:extLst>
          </p:cNvPr>
          <p:cNvSpPr>
            <a:spLocks noGrp="1"/>
          </p:cNvSpPr>
          <p:nvPr>
            <p:ph type="title"/>
          </p:nvPr>
        </p:nvSpPr>
        <p:spPr>
          <a:xfrm>
            <a:off x="532015" y="3930305"/>
            <a:ext cx="3861960" cy="2437244"/>
          </a:xfrm>
        </p:spPr>
        <p:txBody>
          <a:bodyPr vert="horz" lIns="91440" tIns="45720" rIns="91440" bIns="45720" rtlCol="0" anchor="ctr">
            <a:normAutofit/>
          </a:bodyPr>
          <a:lstStyle/>
          <a:p>
            <a:r>
              <a:rPr lang="en-US" sz="3300"/>
              <a:t>Some other factors affecting high monthly charges and customer longevity;</a:t>
            </a:r>
          </a:p>
        </p:txBody>
      </p:sp>
      <p:sp>
        <p:nvSpPr>
          <p:cNvPr id="102" name="Rectangle 10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hart of different colored bars&#10;&#10;Description automatically generated with medium confidence">
            <a:extLst>
              <a:ext uri="{FF2B5EF4-FFF2-40B4-BE49-F238E27FC236}">
                <a16:creationId xmlns:a16="http://schemas.microsoft.com/office/drawing/2014/main" id="{831D54D3-F09B-A1D0-1553-7D4D17C5FAFB}"/>
              </a:ext>
            </a:extLst>
          </p:cNvPr>
          <p:cNvPicPr>
            <a:picLocks noChangeAspect="1"/>
          </p:cNvPicPr>
          <p:nvPr/>
        </p:nvPicPr>
        <p:blipFill>
          <a:blip r:embed="rId3"/>
          <a:stretch>
            <a:fillRect/>
          </a:stretch>
        </p:blipFill>
        <p:spPr>
          <a:xfrm>
            <a:off x="778778" y="542278"/>
            <a:ext cx="2507107" cy="2488303"/>
          </a:xfrm>
          <a:prstGeom prst="rect">
            <a:avLst/>
          </a:prstGeom>
        </p:spPr>
      </p:pic>
      <p:pic>
        <p:nvPicPr>
          <p:cNvPr id="10" name="Content Placeholder 9" descr="A graph of different colored bars&#10;&#10;Description automatically generated">
            <a:extLst>
              <a:ext uri="{FF2B5EF4-FFF2-40B4-BE49-F238E27FC236}">
                <a16:creationId xmlns:a16="http://schemas.microsoft.com/office/drawing/2014/main" id="{667B115A-4A4F-B2E5-6D82-8D0A90E98032}"/>
              </a:ext>
            </a:extLst>
          </p:cNvPr>
          <p:cNvPicPr>
            <a:picLocks noGrp="1" noChangeAspect="1"/>
          </p:cNvPicPr>
          <p:nvPr>
            <p:ph sz="half" idx="1"/>
          </p:nvPr>
        </p:nvPicPr>
        <p:blipFill>
          <a:blip r:embed="rId4"/>
          <a:stretch>
            <a:fillRect/>
          </a:stretch>
        </p:blipFill>
        <p:spPr>
          <a:xfrm>
            <a:off x="3536516" y="541843"/>
            <a:ext cx="2507982" cy="2489172"/>
          </a:xfrm>
          <a:prstGeom prst="rect">
            <a:avLst/>
          </a:prstGeom>
        </p:spPr>
      </p:pic>
      <p:pic>
        <p:nvPicPr>
          <p:cNvPr id="15" name="Picture 14" descr="A graph of different colored bars&#10;&#10;Description automatically generated">
            <a:extLst>
              <a:ext uri="{FF2B5EF4-FFF2-40B4-BE49-F238E27FC236}">
                <a16:creationId xmlns:a16="http://schemas.microsoft.com/office/drawing/2014/main" id="{A8009C37-B29F-A233-B734-290BAD2A6532}"/>
              </a:ext>
            </a:extLst>
          </p:cNvPr>
          <p:cNvPicPr>
            <a:picLocks noChangeAspect="1"/>
          </p:cNvPicPr>
          <p:nvPr/>
        </p:nvPicPr>
        <p:blipFill>
          <a:blip r:embed="rId5"/>
          <a:stretch>
            <a:fillRect/>
          </a:stretch>
        </p:blipFill>
        <p:spPr>
          <a:xfrm>
            <a:off x="6259368" y="892960"/>
            <a:ext cx="2507982" cy="1786937"/>
          </a:xfrm>
          <a:prstGeom prst="rect">
            <a:avLst/>
          </a:prstGeom>
        </p:spPr>
      </p:pic>
      <p:pic>
        <p:nvPicPr>
          <p:cNvPr id="6" name="Content Placeholder 5" descr="A graph of different colored bars&#10;&#10;Description automatically generated">
            <a:extLst>
              <a:ext uri="{FF2B5EF4-FFF2-40B4-BE49-F238E27FC236}">
                <a16:creationId xmlns:a16="http://schemas.microsoft.com/office/drawing/2014/main" id="{20D23B98-091C-9144-58C3-C2E88CCE3094}"/>
              </a:ext>
            </a:extLst>
          </p:cNvPr>
          <p:cNvPicPr>
            <a:picLocks noChangeAspect="1"/>
          </p:cNvPicPr>
          <p:nvPr/>
        </p:nvPicPr>
        <p:blipFill>
          <a:blip r:embed="rId6"/>
          <a:stretch>
            <a:fillRect/>
          </a:stretch>
        </p:blipFill>
        <p:spPr>
          <a:xfrm>
            <a:off x="8982219" y="950187"/>
            <a:ext cx="2515016" cy="1672485"/>
          </a:xfrm>
          <a:prstGeom prst="rect">
            <a:avLst/>
          </a:prstGeom>
        </p:spPr>
      </p:pic>
      <p:sp>
        <p:nvSpPr>
          <p:cNvPr id="106" name="Rectangle 10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43">
            <a:extLst>
              <a:ext uri="{FF2B5EF4-FFF2-40B4-BE49-F238E27FC236}">
                <a16:creationId xmlns:a16="http://schemas.microsoft.com/office/drawing/2014/main" id="{253CDFAF-08C2-722B-82ED-093867A6905B}"/>
              </a:ext>
            </a:extLst>
          </p:cNvPr>
          <p:cNvSpPr>
            <a:spLocks noGrp="1"/>
          </p:cNvSpPr>
          <p:nvPr>
            <p:ph sz="half" idx="2"/>
          </p:nvPr>
        </p:nvSpPr>
        <p:spPr>
          <a:xfrm>
            <a:off x="5162719" y="3930305"/>
            <a:ext cx="6586915" cy="2437244"/>
          </a:xfrm>
        </p:spPr>
        <p:txBody>
          <a:bodyPr vert="horz" lIns="91440" tIns="45720" rIns="91440" bIns="45720" rtlCol="0" anchor="ctr">
            <a:normAutofit fontScale="85000" lnSpcReduction="20000"/>
          </a:bodyPr>
          <a:lstStyle/>
          <a:p>
            <a:r>
              <a:rPr lang="en-US" sz="1900"/>
              <a:t>Customers on monthly subscription packages have extreme churn rates compared to yearly subscribers.</a:t>
            </a:r>
          </a:p>
          <a:p>
            <a:r>
              <a:rPr lang="en-US" sz="1900"/>
              <a:t>It is observed that customers who use Fiber Optic internet service incur very high monthly charges over others.</a:t>
            </a:r>
          </a:p>
          <a:p>
            <a:r>
              <a:rPr lang="en-US" sz="1900"/>
              <a:t>One or two-year contract customers use mostly automated bank transfer and credit card payment methods </a:t>
            </a:r>
            <a:r>
              <a:rPr lang="en-GB" sz="1900"/>
              <a:t>or </a:t>
            </a:r>
            <a:r>
              <a:rPr lang="en-US" sz="1900"/>
              <a:t>have a more balanced spread of other payment methods than monthly contract customers who use mostly electronic payment type </a:t>
            </a:r>
          </a:p>
          <a:p>
            <a:r>
              <a:rPr lang="en-US" sz="1900"/>
              <a:t>Customers on a one or two -year contract type mostly use DSL or non-internet service and have a more balanced use of both internet services than customers on a monthly contract type.</a:t>
            </a:r>
          </a:p>
        </p:txBody>
      </p:sp>
    </p:spTree>
    <p:extLst>
      <p:ext uri="{BB962C8B-B14F-4D97-AF65-F5344CB8AC3E}">
        <p14:creationId xmlns:p14="http://schemas.microsoft.com/office/powerpoint/2010/main" val="106024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E2406-3BD9-E6EF-0245-C97C5984F9C3}"/>
              </a:ext>
            </a:extLst>
          </p:cNvPr>
          <p:cNvSpPr>
            <a:spLocks noGrp="1"/>
          </p:cNvSpPr>
          <p:nvPr>
            <p:ph type="title"/>
          </p:nvPr>
        </p:nvSpPr>
        <p:spPr>
          <a:xfrm>
            <a:off x="572493" y="238539"/>
            <a:ext cx="11018520" cy="1434415"/>
          </a:xfrm>
        </p:spPr>
        <p:txBody>
          <a:bodyPr anchor="b">
            <a:normAutofit/>
          </a:bodyPr>
          <a:lstStyle/>
          <a:p>
            <a:r>
              <a:rPr lang="en-US" sz="5400"/>
              <a:t>FINDINGS</a:t>
            </a:r>
          </a:p>
        </p:txBody>
      </p:sp>
      <p:sp>
        <p:nvSpPr>
          <p:cNvPr id="5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D24452D2-3D51-A14D-5B26-E71816A0D2E7}"/>
              </a:ext>
            </a:extLst>
          </p:cNvPr>
          <p:cNvSpPr>
            <a:spLocks noGrp="1"/>
          </p:cNvSpPr>
          <p:nvPr>
            <p:ph idx="1"/>
          </p:nvPr>
        </p:nvSpPr>
        <p:spPr>
          <a:xfrm>
            <a:off x="572493" y="2071316"/>
            <a:ext cx="6713552" cy="4119172"/>
          </a:xfrm>
        </p:spPr>
        <p:txBody>
          <a:bodyPr anchor="t">
            <a:normAutofit fontScale="92500" lnSpcReduction="20000"/>
          </a:bodyPr>
          <a:lstStyle/>
          <a:p>
            <a:r>
              <a:rPr lang="en-US" sz="1700"/>
              <a:t>Tenure or customer longevity is closely linked to longer contract types, and longer contract types increase total charges (income) and have less churn potential.</a:t>
            </a:r>
          </a:p>
          <a:p>
            <a:r>
              <a:rPr lang="en-US" sz="1700"/>
              <a:t>The high cost of Fiber Optic internet service may have </a:t>
            </a:r>
            <a:r>
              <a:rPr lang="en-GB" sz="1700"/>
              <a:t>significant negative </a:t>
            </a:r>
            <a:r>
              <a:rPr lang="en-US" sz="1700"/>
              <a:t>impact on customer churn as customers who use them the most (especially monthly contract customers) tend to churn more. Customers who use Fiber Optic might have medium to high monthly charges which is associated with high churn rates. </a:t>
            </a:r>
          </a:p>
          <a:p>
            <a:r>
              <a:rPr lang="en-US" sz="1700"/>
              <a:t>It can be concluded that there might be difficulties or delays faced by customers who use the electronic check payment method over other payment methods which could potentially discourage subscription package renewals and other purchases thereby leading to churn. customers with month-to-month contract types are the largest users of this payment method type.</a:t>
            </a:r>
          </a:p>
          <a:p>
            <a:r>
              <a:rPr lang="en-US" sz="1700"/>
              <a:t>Lack of accessibility to tech support and use of other services like online backup, paperless billing, and online security to all customers has a major negative impact on churn.</a:t>
            </a:r>
          </a:p>
          <a:p>
            <a:r>
              <a:rPr lang="en-US" sz="1700"/>
              <a:t>Customers with dependents or partners may spend more and tend to churn less according to the analysis.</a:t>
            </a:r>
          </a:p>
          <a:p>
            <a:endParaRPr lang="en-US" sz="1700"/>
          </a:p>
        </p:txBody>
      </p:sp>
      <p:pic>
        <p:nvPicPr>
          <p:cNvPr id="7" name="Picture 6" descr="A white person holding a magnifying glass&#10;&#10;Description automatically generated">
            <a:extLst>
              <a:ext uri="{FF2B5EF4-FFF2-40B4-BE49-F238E27FC236}">
                <a16:creationId xmlns:a16="http://schemas.microsoft.com/office/drawing/2014/main" id="{898B9889-7DC0-CF8F-20D5-04B79869C93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2883" r="29015" b="2"/>
          <a:stretch/>
        </p:blipFill>
        <p:spPr>
          <a:xfrm>
            <a:off x="7675658" y="2093976"/>
            <a:ext cx="3941064" cy="4096512"/>
          </a:xfrm>
          <a:prstGeom prst="rect">
            <a:avLst/>
          </a:prstGeom>
        </p:spPr>
      </p:pic>
    </p:spTree>
    <p:extLst>
      <p:ext uri="{BB962C8B-B14F-4D97-AF65-F5344CB8AC3E}">
        <p14:creationId xmlns:p14="http://schemas.microsoft.com/office/powerpoint/2010/main" val="168987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83A36-BBC0-E29B-A366-85271109AF86}"/>
              </a:ext>
            </a:extLst>
          </p:cNvPr>
          <p:cNvSpPr>
            <a:spLocks noGrp="1"/>
          </p:cNvSpPr>
          <p:nvPr>
            <p:ph type="title"/>
          </p:nvPr>
        </p:nvSpPr>
        <p:spPr>
          <a:xfrm>
            <a:off x="761800" y="762001"/>
            <a:ext cx="5334197" cy="1708242"/>
          </a:xfrm>
        </p:spPr>
        <p:txBody>
          <a:bodyPr anchor="ctr">
            <a:normAutofit/>
          </a:bodyPr>
          <a:lstStyle/>
          <a:p>
            <a:r>
              <a:rPr lang="en-US" sz="4000"/>
              <a:t>CHURN PREDICTION MODEL</a:t>
            </a:r>
          </a:p>
        </p:txBody>
      </p:sp>
      <p:sp>
        <p:nvSpPr>
          <p:cNvPr id="3" name="Content Placeholder 2">
            <a:extLst>
              <a:ext uri="{FF2B5EF4-FFF2-40B4-BE49-F238E27FC236}">
                <a16:creationId xmlns:a16="http://schemas.microsoft.com/office/drawing/2014/main" id="{B2B3CF5A-BD06-4A45-CB5A-E77A9528A835}"/>
              </a:ext>
            </a:extLst>
          </p:cNvPr>
          <p:cNvSpPr>
            <a:spLocks noGrp="1"/>
          </p:cNvSpPr>
          <p:nvPr>
            <p:ph idx="1"/>
          </p:nvPr>
        </p:nvSpPr>
        <p:spPr>
          <a:xfrm>
            <a:off x="761800" y="2470244"/>
            <a:ext cx="5334197" cy="3769835"/>
          </a:xfrm>
        </p:spPr>
        <p:txBody>
          <a:bodyPr anchor="ctr">
            <a:normAutofit/>
          </a:bodyPr>
          <a:lstStyle/>
          <a:p>
            <a:pPr rtl="0">
              <a:spcBef>
                <a:spcPts val="0"/>
              </a:spcBef>
              <a:spcAft>
                <a:spcPts val="800"/>
              </a:spcAft>
            </a:pPr>
            <a:r>
              <a:rPr lang="en-GB" sz="1400" b="0" i="0" u="none" strike="noStrike">
                <a:effectLst/>
                <a:latin typeface="Arial" panose="020B0604020202020204" pitchFamily="34" charset="0"/>
              </a:rPr>
              <a:t>The churn prediction model was developed by building and training various Machine Learning Algorithms, from which the best and most accurate model was chosen for the purpose of predicting churn within </a:t>
            </a:r>
            <a:r>
              <a:rPr lang="en-GB" sz="1400" b="0" i="0" u="none" strike="noStrike" err="1">
                <a:effectLst/>
                <a:latin typeface="Arial" panose="020B0604020202020204" pitchFamily="34" charset="0"/>
              </a:rPr>
              <a:t>Connecttel</a:t>
            </a:r>
            <a:r>
              <a:rPr lang="en-GB" sz="1400" b="0" i="0" u="none" strike="noStrike">
                <a:effectLst/>
                <a:latin typeface="Arial" panose="020B0604020202020204" pitchFamily="34" charset="0"/>
              </a:rPr>
              <a:t>.</a:t>
            </a:r>
            <a:endParaRPr lang="en-GB" sz="1400" b="0" i="0" u="none" strike="noStrike">
              <a:effectLst/>
            </a:endParaRPr>
          </a:p>
          <a:p>
            <a:pPr marL="0" indent="0" rtl="0">
              <a:spcBef>
                <a:spcPts val="0"/>
              </a:spcBef>
              <a:spcAft>
                <a:spcPts val="800"/>
              </a:spcAft>
              <a:buNone/>
            </a:pPr>
            <a:r>
              <a:rPr lang="en-GB" sz="1400" b="0" i="0" u="none" strike="noStrike">
                <a:effectLst/>
                <a:latin typeface="Arial" panose="020B0604020202020204" pitchFamily="34" charset="0"/>
              </a:rPr>
              <a:t>The following are the models that where trained and the reason for choosing them;</a:t>
            </a:r>
            <a:endParaRPr lang="en-GB" sz="1400" b="0" i="0" u="none" strike="noStrike">
              <a:effectLst/>
            </a:endParaRPr>
          </a:p>
          <a:p>
            <a:pPr rtl="0" fontAlgn="base">
              <a:spcBef>
                <a:spcPts val="0"/>
              </a:spcBef>
              <a:spcAft>
                <a:spcPts val="0"/>
              </a:spcAft>
              <a:buFont typeface="+mj-lt"/>
              <a:buAutoNum type="arabicPeriod"/>
            </a:pPr>
            <a:r>
              <a:rPr lang="en-GB" sz="1400" b="1" i="0" u="none" strike="noStrike">
                <a:effectLst/>
                <a:latin typeface="Arial" panose="020B0604020202020204" pitchFamily="34" charset="0"/>
              </a:rPr>
              <a:t>Logistic Regression Algorithm:</a:t>
            </a:r>
            <a:r>
              <a:rPr lang="en-GB" sz="1400" b="0" i="0" u="none" strike="noStrike">
                <a:effectLst/>
                <a:latin typeface="Arial" panose="020B0604020202020204" pitchFamily="34" charset="0"/>
              </a:rPr>
              <a:t> it is good for binary classifications and can be extended to multiclass. The data set also showed some level of linearity where an increase in one variable meant a decrease in the other.</a:t>
            </a:r>
          </a:p>
          <a:p>
            <a:pPr rtl="0" fontAlgn="base">
              <a:spcBef>
                <a:spcPts val="0"/>
              </a:spcBef>
              <a:spcAft>
                <a:spcPts val="0"/>
              </a:spcAft>
              <a:buFont typeface="+mj-lt"/>
              <a:buAutoNum type="arabicPeriod"/>
            </a:pPr>
            <a:r>
              <a:rPr lang="en-GB" sz="1400" b="1" i="0" u="none" strike="noStrike">
                <a:effectLst/>
                <a:latin typeface="Arial" panose="020B0604020202020204" pitchFamily="34" charset="0"/>
              </a:rPr>
              <a:t>Random Forest Model:</a:t>
            </a:r>
            <a:r>
              <a:rPr lang="en-GB" sz="1400" b="0" i="0" u="none" strike="noStrike">
                <a:effectLst/>
                <a:latin typeface="Arial" panose="020B0604020202020204" pitchFamily="34" charset="0"/>
              </a:rPr>
              <a:t> </a:t>
            </a:r>
            <a:r>
              <a:rPr lang="en-GB" sz="1400" b="0" i="0" u="none" strike="noStrike">
                <a:effectLst/>
                <a:latin typeface="Roboto" panose="020F0502020204030204" pitchFamily="34" charset="0"/>
              </a:rPr>
              <a:t>the introduction of randomness in the construction of individual trees ensures model diversity thereby increasing accuracy, making it suitable for this type of dataset.</a:t>
            </a:r>
            <a:endParaRPr lang="en-GB" sz="1400" b="0" i="0" u="none" strike="noStrike">
              <a:effectLst/>
              <a:latin typeface="Arial" panose="020B0604020202020204" pitchFamily="34" charset="0"/>
            </a:endParaRPr>
          </a:p>
          <a:p>
            <a:pPr rtl="0" fontAlgn="base">
              <a:spcBef>
                <a:spcPts val="0"/>
              </a:spcBef>
              <a:spcAft>
                <a:spcPts val="800"/>
              </a:spcAft>
              <a:buFont typeface="+mj-lt"/>
              <a:buAutoNum type="arabicPeriod"/>
            </a:pPr>
            <a:r>
              <a:rPr lang="en-GB" sz="1400" b="1" i="0" u="none" strike="noStrike">
                <a:effectLst/>
                <a:latin typeface="Arial" panose="020B0604020202020204" pitchFamily="34" charset="0"/>
              </a:rPr>
              <a:t>Decision Tree Classifier:</a:t>
            </a:r>
            <a:r>
              <a:rPr lang="en-GB" sz="1400" b="0" i="0" u="none" strike="noStrike">
                <a:effectLst/>
                <a:latin typeface="Arial" panose="020B0604020202020204" pitchFamily="34" charset="0"/>
              </a:rPr>
              <a:t> it splits data in the form of a binary tree, which is good for the target variable type in the data set.</a:t>
            </a:r>
          </a:p>
          <a:p>
            <a:endParaRPr lang="en-US" sz="1400"/>
          </a:p>
        </p:txBody>
      </p:sp>
      <p:pic>
        <p:nvPicPr>
          <p:cNvPr id="13" name="Picture 12" descr="Top view of cubes connected with black lines">
            <a:extLst>
              <a:ext uri="{FF2B5EF4-FFF2-40B4-BE49-F238E27FC236}">
                <a16:creationId xmlns:a16="http://schemas.microsoft.com/office/drawing/2014/main" id="{B5650D82-F937-8178-09A4-886632AB48DA}"/>
              </a:ext>
            </a:extLst>
          </p:cNvPr>
          <p:cNvPicPr>
            <a:picLocks noChangeAspect="1"/>
          </p:cNvPicPr>
          <p:nvPr/>
        </p:nvPicPr>
        <p:blipFill rotWithShape="1">
          <a:blip r:embed="rId2"/>
          <a:srcRect l="25840" r="1591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2792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F20F4-0397-0981-4E41-354E32C7BBB5}"/>
              </a:ext>
            </a:extLst>
          </p:cNvPr>
          <p:cNvSpPr>
            <a:spLocks noGrp="1"/>
          </p:cNvSpPr>
          <p:nvPr>
            <p:ph type="title"/>
          </p:nvPr>
        </p:nvSpPr>
        <p:spPr>
          <a:xfrm>
            <a:off x="838200" y="668377"/>
            <a:ext cx="10515600" cy="1325563"/>
          </a:xfrm>
        </p:spPr>
        <p:txBody>
          <a:bodyPr>
            <a:normAutofit/>
          </a:bodyPr>
          <a:lstStyle/>
          <a:p>
            <a:r>
              <a:rPr lang="en-GB" b="1" i="0" u="none" strike="noStrike">
                <a:effectLst/>
                <a:latin typeface="Arial" panose="020B0604020202020204" pitchFamily="34" charset="0"/>
              </a:rPr>
              <a:t>Evaluation of the models;</a:t>
            </a:r>
            <a:br>
              <a:rPr lang="en-GB" b="0" i="0" u="none" strike="noStrike">
                <a:effectLst/>
              </a:rPr>
            </a:br>
            <a:endParaRPr lang="en-US"/>
          </a:p>
        </p:txBody>
      </p:sp>
      <p:sp>
        <p:nvSpPr>
          <p:cNvPr id="68" name="Content Placeholder 2">
            <a:extLst>
              <a:ext uri="{FF2B5EF4-FFF2-40B4-BE49-F238E27FC236}">
                <a16:creationId xmlns:a16="http://schemas.microsoft.com/office/drawing/2014/main" id="{3A4D2774-95DF-F694-899F-B4127E582444}"/>
              </a:ext>
            </a:extLst>
          </p:cNvPr>
          <p:cNvSpPr>
            <a:spLocks noGrp="1"/>
          </p:cNvSpPr>
          <p:nvPr>
            <p:ph sz="half" idx="1"/>
          </p:nvPr>
        </p:nvSpPr>
        <p:spPr>
          <a:xfrm>
            <a:off x="838200" y="2177456"/>
            <a:ext cx="5097780" cy="3795748"/>
          </a:xfrm>
        </p:spPr>
        <p:txBody>
          <a:bodyPr>
            <a:normAutofit lnSpcReduction="10000"/>
          </a:bodyPr>
          <a:lstStyle/>
          <a:p>
            <a:pPr marL="342900" indent="-342900" fontAlgn="base">
              <a:spcBef>
                <a:spcPts val="0"/>
              </a:spcBef>
              <a:buFont typeface="+mj-lt"/>
              <a:buAutoNum type="arabicPeriod"/>
            </a:pPr>
            <a:r>
              <a:rPr lang="en-GB" sz="1700" b="0" i="0" u="none" strike="noStrike">
                <a:effectLst/>
                <a:latin typeface="Georgia" panose="02040502050405020303" pitchFamily="18" charset="0"/>
              </a:rPr>
              <a:t>Logistic Regression (</a:t>
            </a:r>
            <a:r>
              <a:rPr lang="en-GB" sz="1700">
                <a:latin typeface="Georgia" panose="02040502050405020303" pitchFamily="18" charset="0"/>
              </a:rPr>
              <a:t>LR) </a:t>
            </a:r>
            <a:r>
              <a:rPr lang="en-GB" sz="1700" b="0" i="0" u="none" strike="noStrike">
                <a:effectLst/>
                <a:latin typeface="Georgia" panose="02040502050405020303" pitchFamily="18" charset="0"/>
              </a:rPr>
              <a:t>had an accuracy of </a:t>
            </a:r>
            <a:r>
              <a:rPr lang="en-GB" sz="1700" b="1">
                <a:latin typeface="Georgia" panose="02040502050405020303" pitchFamily="18" charset="0"/>
              </a:rPr>
              <a:t>79.7</a:t>
            </a:r>
            <a:r>
              <a:rPr lang="en-GB" sz="1700" b="1" i="0" u="none" strike="noStrike">
                <a:effectLst/>
                <a:latin typeface="Georgia" panose="02040502050405020303" pitchFamily="18" charset="0"/>
              </a:rPr>
              <a:t>%</a:t>
            </a:r>
            <a:r>
              <a:rPr lang="en-GB" sz="1700" b="0" i="0" u="none" strike="noStrike">
                <a:effectLst/>
                <a:latin typeface="Georgia" panose="02040502050405020303" pitchFamily="18" charset="0"/>
              </a:rPr>
              <a:t> prediction of instances in the data set.</a:t>
            </a:r>
          </a:p>
          <a:p>
            <a:pPr marL="342900" indent="-342900" rtl="0" fontAlgn="base">
              <a:spcBef>
                <a:spcPts val="0"/>
              </a:spcBef>
              <a:spcAft>
                <a:spcPts val="0"/>
              </a:spcAft>
              <a:buFont typeface="+mj-lt"/>
              <a:buAutoNum type="arabicPeriod"/>
            </a:pPr>
            <a:endParaRPr lang="en-GB" sz="1700" b="0" i="0" u="none" strike="noStrike">
              <a:effectLst/>
              <a:latin typeface="Georgia" panose="02040502050405020303" pitchFamily="18" charset="0"/>
            </a:endParaRPr>
          </a:p>
          <a:p>
            <a:pPr marL="342900" indent="-342900" rtl="0" fontAlgn="base">
              <a:spcBef>
                <a:spcPts val="0"/>
              </a:spcBef>
              <a:spcAft>
                <a:spcPts val="0"/>
              </a:spcAft>
              <a:buFont typeface="+mj-lt"/>
              <a:buAutoNum type="arabicPeriod"/>
            </a:pPr>
            <a:r>
              <a:rPr lang="en-GB" sz="1700" b="0" i="0" u="none" strike="noStrike">
                <a:effectLst/>
                <a:latin typeface="Georgia" panose="02040502050405020303" pitchFamily="18" charset="0"/>
              </a:rPr>
              <a:t>Random Forest had an accuracy of </a:t>
            </a:r>
            <a:r>
              <a:rPr lang="en-GB" sz="1700" b="1" i="0" u="none" strike="noStrike">
                <a:effectLst/>
                <a:latin typeface="Georgia" panose="02040502050405020303" pitchFamily="18" charset="0"/>
              </a:rPr>
              <a:t>79.5%</a:t>
            </a:r>
          </a:p>
          <a:p>
            <a:pPr marL="342900" indent="-342900" rtl="0" fontAlgn="base">
              <a:spcBef>
                <a:spcPts val="0"/>
              </a:spcBef>
              <a:spcAft>
                <a:spcPts val="0"/>
              </a:spcAft>
              <a:buFont typeface="+mj-lt"/>
              <a:buAutoNum type="arabicPeriod"/>
            </a:pPr>
            <a:endParaRPr lang="en-GB" sz="1700" b="0" i="0" u="none" strike="noStrike">
              <a:effectLst/>
              <a:latin typeface="Georgia" panose="02040502050405020303" pitchFamily="18" charset="0"/>
            </a:endParaRPr>
          </a:p>
          <a:p>
            <a:pPr marL="342900" indent="-342900" rtl="0" fontAlgn="base">
              <a:spcBef>
                <a:spcPts val="0"/>
              </a:spcBef>
              <a:spcAft>
                <a:spcPts val="800"/>
              </a:spcAft>
              <a:buFont typeface="+mj-lt"/>
              <a:buAutoNum type="arabicPeriod"/>
            </a:pPr>
            <a:r>
              <a:rPr lang="en-GB" sz="1700" b="0" i="0" u="none" strike="noStrike">
                <a:effectLst/>
                <a:latin typeface="Georgia" panose="02040502050405020303" pitchFamily="18" charset="0"/>
              </a:rPr>
              <a:t>Decision Tree had an accuracy of </a:t>
            </a:r>
            <a:r>
              <a:rPr lang="en-GB" sz="1700" b="1" i="0" u="none" strike="noStrike">
                <a:effectLst/>
                <a:latin typeface="Georgia" panose="02040502050405020303" pitchFamily="18" charset="0"/>
              </a:rPr>
              <a:t>72%</a:t>
            </a:r>
          </a:p>
          <a:p>
            <a:pPr rtl="0">
              <a:spcBef>
                <a:spcPts val="0"/>
              </a:spcBef>
              <a:spcAft>
                <a:spcPts val="800"/>
              </a:spcAft>
            </a:pPr>
            <a:r>
              <a:rPr lang="en-GB" sz="1700" b="0" i="0" u="none" strike="noStrike">
                <a:effectLst/>
                <a:latin typeface="Georgia" panose="02040502050405020303" pitchFamily="18" charset="0"/>
              </a:rPr>
              <a:t>Out of these three models, the Logistic Regression Machine Learning Algorithm emerged as the most accurate to be used to tackle the problem of customer churn for </a:t>
            </a:r>
            <a:r>
              <a:rPr lang="en-GB" sz="1700" b="0" i="0" u="none" strike="noStrike" err="1">
                <a:effectLst/>
                <a:latin typeface="Georgia" panose="02040502050405020303" pitchFamily="18" charset="0"/>
              </a:rPr>
              <a:t>Connecttel</a:t>
            </a:r>
            <a:r>
              <a:rPr lang="en-GB" sz="1700" b="0" i="0" u="none" strike="noStrike">
                <a:effectLst/>
                <a:latin typeface="Georgia" panose="02040502050405020303" pitchFamily="18" charset="0"/>
              </a:rPr>
              <a:t>.</a:t>
            </a:r>
          </a:p>
          <a:p>
            <a:pPr rtl="0">
              <a:spcBef>
                <a:spcPts val="0"/>
              </a:spcBef>
              <a:spcAft>
                <a:spcPts val="800"/>
              </a:spcAft>
            </a:pPr>
            <a:r>
              <a:rPr lang="en-GB" sz="1700" b="0" i="0" u="none" strike="noStrike">
                <a:effectLst/>
                <a:latin typeface="Georgia" panose="02040502050405020303" pitchFamily="18" charset="0"/>
              </a:rPr>
              <a:t>It predicted the highest in general in terms of; AUC-ROC  71%, Precision is 62.9%, Recall is 53%, and F1-score 57.6%. However, there is room for improvement in these areas.</a:t>
            </a:r>
            <a:endParaRPr lang="en-US" sz="1700">
              <a:latin typeface="Georgia" panose="02040502050405020303" pitchFamily="18" charset="0"/>
            </a:endParaRPr>
          </a:p>
        </p:txBody>
      </p:sp>
      <p:sp>
        <p:nvSpPr>
          <p:cNvPr id="4" name="Content Placeholder 3">
            <a:extLst>
              <a:ext uri="{FF2B5EF4-FFF2-40B4-BE49-F238E27FC236}">
                <a16:creationId xmlns:a16="http://schemas.microsoft.com/office/drawing/2014/main" id="{D740A369-FF18-B1FA-FF45-5CDC66A775A9}"/>
              </a:ext>
            </a:extLst>
          </p:cNvPr>
          <p:cNvSpPr>
            <a:spLocks noGrp="1"/>
          </p:cNvSpPr>
          <p:nvPr>
            <p:ph sz="half" idx="2"/>
          </p:nvPr>
        </p:nvSpPr>
        <p:spPr>
          <a:xfrm>
            <a:off x="6256020" y="2177456"/>
            <a:ext cx="5097780" cy="3795748"/>
          </a:xfrm>
        </p:spPr>
        <p:txBody>
          <a:bodyPr>
            <a:normAutofit lnSpcReduction="10000"/>
          </a:bodyPr>
          <a:lstStyle/>
          <a:p>
            <a:pPr rtl="0">
              <a:spcBef>
                <a:spcPts val="0"/>
              </a:spcBef>
              <a:spcAft>
                <a:spcPts val="800"/>
              </a:spcAft>
            </a:pPr>
            <a:r>
              <a:rPr lang="en-GB" sz="1600" b="0" i="0" u="none" strike="noStrike">
                <a:effectLst/>
                <a:latin typeface="Georgia" panose="02040502050405020303" pitchFamily="18" charset="0"/>
              </a:rPr>
              <a:t>According to the results of the evaluation, the Confusion Matrix shows that the ‘LR’ model was able to give 926 accurate Positive predictions(TP), and 195 accurate Negative predictions (TN)  from 20% of the instances in the dataset. However, there were 115 False Positives (FP) and 171 False Negatives (FN).</a:t>
            </a:r>
          </a:p>
          <a:p>
            <a:pPr rtl="0">
              <a:spcBef>
                <a:spcPts val="0"/>
              </a:spcBef>
              <a:spcAft>
                <a:spcPts val="800"/>
              </a:spcAft>
            </a:pPr>
            <a:r>
              <a:rPr lang="en-GB" sz="1600" b="0" i="0" u="none" strike="noStrike">
                <a:effectLst/>
                <a:latin typeface="Georgia" panose="02040502050405020303" pitchFamily="18" charset="0"/>
              </a:rPr>
              <a:t>This model is the best for the dataset out of the three models used because it has the lowest number of False Negatives (which is when the predicted value is ‘negative’ but the actual is ‘positive’). </a:t>
            </a:r>
          </a:p>
          <a:p>
            <a:pPr rtl="0">
              <a:spcBef>
                <a:spcPts val="0"/>
              </a:spcBef>
              <a:spcAft>
                <a:spcPts val="800"/>
              </a:spcAft>
            </a:pPr>
            <a:r>
              <a:rPr lang="en-GB" sz="1600" b="0" i="0" u="none" strike="noStrike">
                <a:solidFill>
                  <a:srgbClr val="C00000"/>
                </a:solidFill>
                <a:effectLst/>
                <a:latin typeface="Georgia" panose="02040502050405020303" pitchFamily="18" charset="0"/>
              </a:rPr>
              <a:t>The False Negatives are the main focus for the business because it is the area where the ML model will not predict accurately that customers will be lost. Thereby making it the most effective to reduce the risk of custome</a:t>
            </a:r>
            <a:r>
              <a:rPr lang="en-GB" sz="1600">
                <a:solidFill>
                  <a:srgbClr val="C00000"/>
                </a:solidFill>
                <a:latin typeface="Georgia" panose="02040502050405020303" pitchFamily="18" charset="0"/>
              </a:rPr>
              <a:t>r loss at </a:t>
            </a:r>
            <a:r>
              <a:rPr lang="en-GB" sz="1600" err="1">
                <a:solidFill>
                  <a:srgbClr val="C00000"/>
                </a:solidFill>
                <a:latin typeface="Georgia" panose="02040502050405020303" pitchFamily="18" charset="0"/>
              </a:rPr>
              <a:t>Connecttel</a:t>
            </a:r>
            <a:r>
              <a:rPr lang="en-GB" sz="1600">
                <a:solidFill>
                  <a:srgbClr val="C00000"/>
                </a:solidFill>
                <a:latin typeface="Georgia" panose="02040502050405020303" pitchFamily="18" charset="0"/>
              </a:rPr>
              <a:t>.</a:t>
            </a:r>
            <a:endParaRPr lang="en-US" sz="1600">
              <a:solidFill>
                <a:srgbClr val="C00000"/>
              </a:solidFill>
              <a:latin typeface="Georgia" panose="02040502050405020303" pitchFamily="18" charset="0"/>
            </a:endParaRPr>
          </a:p>
        </p:txBody>
      </p:sp>
    </p:spTree>
    <p:extLst>
      <p:ext uri="{BB962C8B-B14F-4D97-AF65-F5344CB8AC3E}">
        <p14:creationId xmlns:p14="http://schemas.microsoft.com/office/powerpoint/2010/main" val="15985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37547CE-80B9-E3D1-BA21-DFF901538EF5}"/>
              </a:ext>
            </a:extLst>
          </p:cNvPr>
          <p:cNvSpPr>
            <a:spLocks noGrp="1"/>
          </p:cNvSpPr>
          <p:nvPr>
            <p:ph type="title"/>
          </p:nvPr>
        </p:nvSpPr>
        <p:spPr>
          <a:xfrm>
            <a:off x="838200" y="668377"/>
            <a:ext cx="10515600" cy="1325563"/>
          </a:xfrm>
        </p:spPr>
        <p:txBody>
          <a:bodyPr>
            <a:normAutofit/>
          </a:bodyPr>
          <a:lstStyle/>
          <a:p>
            <a:r>
              <a:rPr lang="en-GB" sz="2800" b="1" i="0" u="none" strike="noStrike">
                <a:effectLst/>
                <a:latin typeface="Arial" panose="020B0604020202020204" pitchFamily="34" charset="0"/>
              </a:rPr>
              <a:t>To evaluate the success rate of the model on the current churn rate;</a:t>
            </a:r>
            <a:br>
              <a:rPr lang="en-GB" sz="2800" b="0" i="0" u="none" strike="noStrike">
                <a:effectLst/>
              </a:rPr>
            </a:br>
            <a:endParaRPr lang="en-US" sz="2800"/>
          </a:p>
        </p:txBody>
      </p:sp>
      <p:sp>
        <p:nvSpPr>
          <p:cNvPr id="3" name="Content Placeholder 2">
            <a:extLst>
              <a:ext uri="{FF2B5EF4-FFF2-40B4-BE49-F238E27FC236}">
                <a16:creationId xmlns:a16="http://schemas.microsoft.com/office/drawing/2014/main" id="{34B410EB-B842-9DDA-24C5-3B65AE1C903C}"/>
              </a:ext>
            </a:extLst>
          </p:cNvPr>
          <p:cNvSpPr>
            <a:spLocks noGrp="1"/>
          </p:cNvSpPr>
          <p:nvPr>
            <p:ph sz="half" idx="1"/>
          </p:nvPr>
        </p:nvSpPr>
        <p:spPr>
          <a:xfrm>
            <a:off x="899922" y="1993940"/>
            <a:ext cx="5097780" cy="3844601"/>
          </a:xfrm>
        </p:spPr>
        <p:txBody>
          <a:bodyPr>
            <a:noAutofit/>
          </a:bodyPr>
          <a:lstStyle/>
          <a:p>
            <a:pPr marL="0" indent="0" rtl="0">
              <a:spcBef>
                <a:spcPts val="0"/>
              </a:spcBef>
              <a:spcAft>
                <a:spcPts val="800"/>
              </a:spcAft>
              <a:buNone/>
            </a:pPr>
            <a:r>
              <a:rPr lang="en-GB" sz="2000" u="sng">
                <a:latin typeface="Arial" panose="020B0604020202020204" pitchFamily="34" charset="0"/>
              </a:rPr>
              <a:t>Churn Prediction Effectiveness</a:t>
            </a:r>
            <a:r>
              <a:rPr lang="en-GB" sz="2000" b="0" i="0" u="sng" strike="noStrike">
                <a:effectLst/>
                <a:latin typeface="Arial" panose="020B0604020202020204" pitchFamily="34" charset="0"/>
              </a:rPr>
              <a:t>:</a:t>
            </a:r>
            <a:r>
              <a:rPr lang="en-GB" sz="2000" b="0" i="0" u="none" strike="noStrike">
                <a:effectLst/>
                <a:latin typeface="Arial" panose="020B0604020202020204" pitchFamily="34" charset="0"/>
              </a:rPr>
              <a:t> </a:t>
            </a:r>
            <a:endParaRPr lang="en-GB" sz="2000" b="0" i="0" u="none" strike="noStrike">
              <a:effectLst/>
            </a:endParaRPr>
          </a:p>
          <a:p>
            <a:pPr rtl="0">
              <a:spcBef>
                <a:spcPts val="0"/>
              </a:spcBef>
              <a:spcAft>
                <a:spcPts val="800"/>
              </a:spcAft>
            </a:pPr>
            <a:r>
              <a:rPr lang="en-GB" sz="2000" b="0" i="0" u="none" strike="noStrike">
                <a:effectLst/>
                <a:latin typeface="Arial" panose="020B0604020202020204" pitchFamily="34" charset="0"/>
              </a:rPr>
              <a:t>The 171 instances represent a total number of False Negatives in every 20% of the total number of customers or instances from the dataset. </a:t>
            </a:r>
            <a:endParaRPr lang="en-GB" sz="2000" b="0" i="0" u="none" strike="noStrike">
              <a:effectLst/>
            </a:endParaRPr>
          </a:p>
          <a:p>
            <a:pPr rtl="0">
              <a:spcBef>
                <a:spcPts val="0"/>
              </a:spcBef>
              <a:spcAft>
                <a:spcPts val="800"/>
              </a:spcAft>
            </a:pPr>
            <a:r>
              <a:rPr lang="en-GB" sz="2000" b="0" i="0" u="none" strike="noStrike">
                <a:effectLst/>
                <a:latin typeface="Arial" panose="020B0604020202020204" pitchFamily="34" charset="0"/>
              </a:rPr>
              <a:t>Hence, </a:t>
            </a:r>
            <a:r>
              <a:rPr lang="en-GB" sz="2000" b="1" i="0" u="none" strike="noStrike">
                <a:effectLst/>
                <a:latin typeface="Arial" panose="020B0604020202020204" pitchFamily="34" charset="0"/>
              </a:rPr>
              <a:t>171 * 5 = 855 instances </a:t>
            </a:r>
            <a:r>
              <a:rPr lang="en-GB" sz="2000" b="0" i="0" u="none" strike="noStrike">
                <a:effectLst/>
                <a:latin typeface="Arial" panose="020B0604020202020204" pitchFamily="34" charset="0"/>
              </a:rPr>
              <a:t>out of a total of </a:t>
            </a:r>
            <a:r>
              <a:rPr lang="en-GB" sz="2000" b="1" i="0" u="none" strike="noStrike">
                <a:effectLst/>
                <a:latin typeface="Arial" panose="020B0604020202020204" pitchFamily="34" charset="0"/>
              </a:rPr>
              <a:t>7,032</a:t>
            </a:r>
            <a:r>
              <a:rPr lang="en-GB" sz="2000" b="0" i="0" u="none" strike="noStrike">
                <a:effectLst/>
                <a:latin typeface="Arial" panose="020B0604020202020204" pitchFamily="34" charset="0"/>
              </a:rPr>
              <a:t> customers.</a:t>
            </a:r>
            <a:endParaRPr lang="en-GB" sz="2000" b="0" i="0" u="none" strike="noStrike">
              <a:effectLst/>
            </a:endParaRPr>
          </a:p>
          <a:p>
            <a:pPr rtl="0">
              <a:spcBef>
                <a:spcPts val="0"/>
              </a:spcBef>
              <a:spcAft>
                <a:spcPts val="800"/>
              </a:spcAft>
            </a:pPr>
            <a:r>
              <a:rPr lang="en-GB" sz="2000" b="0" i="0" u="none" strike="noStrike">
                <a:effectLst/>
                <a:latin typeface="Arial" panose="020B0604020202020204" pitchFamily="34" charset="0"/>
              </a:rPr>
              <a:t>Therefore, 855 / 7,032 * 100 = </a:t>
            </a:r>
            <a:r>
              <a:rPr lang="en-GB" sz="2000" b="1" i="0" u="none" strike="noStrike">
                <a:effectLst/>
                <a:latin typeface="Arial" panose="020B0604020202020204" pitchFamily="34" charset="0"/>
              </a:rPr>
              <a:t>12.2% </a:t>
            </a:r>
            <a:r>
              <a:rPr lang="en-GB" sz="2000" b="1">
                <a:latin typeface="Arial" panose="020B0604020202020204" pitchFamily="34" charset="0"/>
              </a:rPr>
              <a:t>Risk.</a:t>
            </a:r>
            <a:endParaRPr lang="en-GB" sz="2000" b="1" i="0" u="none" strike="noStrike">
              <a:effectLst/>
              <a:latin typeface="Arial" panose="020B0604020202020204" pitchFamily="34" charset="0"/>
            </a:endParaRPr>
          </a:p>
          <a:p>
            <a:pPr rtl="0">
              <a:spcBef>
                <a:spcPts val="0"/>
              </a:spcBef>
              <a:spcAft>
                <a:spcPts val="800"/>
              </a:spcAft>
            </a:pPr>
            <a:r>
              <a:rPr lang="en-GB" sz="2000" b="0" i="0" u="none" strike="noStrike">
                <a:effectLst/>
                <a:latin typeface="Arial" panose="020B0604020202020204" pitchFamily="34" charset="0"/>
              </a:rPr>
              <a:t>When applied to the current churn rate, the model will reduce churn from </a:t>
            </a:r>
            <a:r>
              <a:rPr lang="en-GB" sz="2000" b="1" i="0" u="none" strike="noStrike">
                <a:effectLst/>
                <a:latin typeface="Arial" panose="020B0604020202020204" pitchFamily="34" charset="0"/>
              </a:rPr>
              <a:t>26.6%</a:t>
            </a:r>
            <a:r>
              <a:rPr lang="en-GB" sz="2000" b="0" i="0" u="none" strike="noStrike">
                <a:effectLst/>
                <a:latin typeface="Arial" panose="020B0604020202020204" pitchFamily="34" charset="0"/>
              </a:rPr>
              <a:t> to </a:t>
            </a:r>
            <a:r>
              <a:rPr lang="en-GB" sz="2000" b="1" i="0" u="none" strike="noStrike">
                <a:effectLst/>
                <a:latin typeface="Arial" panose="020B0604020202020204" pitchFamily="34" charset="0"/>
              </a:rPr>
              <a:t>12.2%</a:t>
            </a:r>
            <a:r>
              <a:rPr lang="en-GB" sz="2000" b="0" i="0" u="none" strike="noStrike">
                <a:effectLst/>
                <a:latin typeface="Arial" panose="020B0604020202020204" pitchFamily="34" charset="0"/>
              </a:rPr>
              <a:t> which is a </a:t>
            </a:r>
            <a:r>
              <a:rPr lang="en-GB" sz="2000" b="1" i="0" u="none" strike="noStrike">
                <a:effectLst/>
                <a:latin typeface="Arial" panose="020B0604020202020204" pitchFamily="34" charset="0"/>
              </a:rPr>
              <a:t>14.4% decrease.</a:t>
            </a:r>
          </a:p>
        </p:txBody>
      </p:sp>
      <p:sp>
        <p:nvSpPr>
          <p:cNvPr id="8" name="Content Placeholder 7">
            <a:extLst>
              <a:ext uri="{FF2B5EF4-FFF2-40B4-BE49-F238E27FC236}">
                <a16:creationId xmlns:a16="http://schemas.microsoft.com/office/drawing/2014/main" id="{1EBA9B3B-36AD-EA17-A3E6-F5B861E8D3A7}"/>
              </a:ext>
            </a:extLst>
          </p:cNvPr>
          <p:cNvSpPr>
            <a:spLocks noGrp="1"/>
          </p:cNvSpPr>
          <p:nvPr>
            <p:ph sz="half" idx="2"/>
          </p:nvPr>
        </p:nvSpPr>
        <p:spPr>
          <a:xfrm>
            <a:off x="6256020" y="2177456"/>
            <a:ext cx="5097780" cy="3795748"/>
          </a:xfrm>
        </p:spPr>
        <p:txBody>
          <a:bodyPr>
            <a:normAutofit/>
          </a:bodyPr>
          <a:lstStyle/>
          <a:p>
            <a:pPr rtl="0" fontAlgn="base">
              <a:spcBef>
                <a:spcPts val="0"/>
              </a:spcBef>
              <a:spcAft>
                <a:spcPts val="800"/>
              </a:spcAft>
              <a:buFont typeface="Arial" panose="020B0604020202020204" pitchFamily="34" charset="0"/>
              <a:buChar char="•"/>
            </a:pPr>
            <a:r>
              <a:rPr lang="en-GB" sz="2200" b="0" i="0" u="none" strike="noStrike">
                <a:effectLst/>
                <a:latin typeface="Arial" panose="020B0604020202020204" pitchFamily="34" charset="0"/>
              </a:rPr>
              <a:t>According to financial statistics, for </a:t>
            </a:r>
            <a:r>
              <a:rPr lang="en-GB" sz="2200" b="0" i="0" u="none" strike="noStrike" err="1">
                <a:effectLst/>
                <a:latin typeface="Arial" panose="020B0604020202020204" pitchFamily="34" charset="0"/>
              </a:rPr>
              <a:t>e.g</a:t>
            </a:r>
            <a:r>
              <a:rPr lang="en-GB" sz="2200" b="0" i="0" u="none" strike="noStrike">
                <a:effectLst/>
                <a:latin typeface="Arial" panose="020B0604020202020204" pitchFamily="34" charset="0"/>
              </a:rPr>
              <a:t>, a 5% increase in customer retention produces more than a 25% increase in profit, because return customers tend to buy more from a company over time which decreases operating cost to serve them.</a:t>
            </a:r>
          </a:p>
          <a:p>
            <a:pPr rtl="0">
              <a:spcBef>
                <a:spcPts val="0"/>
              </a:spcBef>
              <a:spcAft>
                <a:spcPts val="800"/>
              </a:spcAft>
            </a:pPr>
            <a:r>
              <a:rPr lang="en-GB" sz="2200" b="0" i="0" u="none" strike="noStrike">
                <a:solidFill>
                  <a:srgbClr val="C00000"/>
                </a:solidFill>
                <a:effectLst/>
                <a:latin typeface="Arial" panose="020B0604020202020204" pitchFamily="34" charset="0"/>
              </a:rPr>
              <a:t>This means that a 14.4% decrease in churn or increase in customer retention has the potential to increase profit by up to </a:t>
            </a:r>
            <a:r>
              <a:rPr lang="en-GB" sz="2200" b="1" i="0" u="none" strike="noStrike">
                <a:solidFill>
                  <a:srgbClr val="C00000"/>
                </a:solidFill>
                <a:effectLst/>
                <a:latin typeface="Arial" panose="020B0604020202020204" pitchFamily="34" charset="0"/>
              </a:rPr>
              <a:t>74.5%</a:t>
            </a:r>
            <a:r>
              <a:rPr lang="en-GB" sz="2200" b="0" i="0" u="none" strike="noStrike">
                <a:solidFill>
                  <a:srgbClr val="C00000"/>
                </a:solidFill>
                <a:effectLst/>
                <a:latin typeface="Arial" panose="020B0604020202020204" pitchFamily="34" charset="0"/>
              </a:rPr>
              <a:t>.</a:t>
            </a:r>
            <a:endParaRPr lang="en-GB" sz="2200" b="0" i="0" u="none" strike="noStrike">
              <a:solidFill>
                <a:srgbClr val="C00000"/>
              </a:solidFill>
              <a:effectLst/>
            </a:endParaRPr>
          </a:p>
          <a:p>
            <a:endParaRPr lang="en-US" sz="2200"/>
          </a:p>
        </p:txBody>
      </p:sp>
    </p:spTree>
    <p:extLst>
      <p:ext uri="{BB962C8B-B14F-4D97-AF65-F5344CB8AC3E}">
        <p14:creationId xmlns:p14="http://schemas.microsoft.com/office/powerpoint/2010/main" val="329323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Sound wave pattern on pixilated monitor">
            <a:extLst>
              <a:ext uri="{FF2B5EF4-FFF2-40B4-BE49-F238E27FC236}">
                <a16:creationId xmlns:a16="http://schemas.microsoft.com/office/drawing/2014/main" id="{8DC630AF-5B07-B07F-A85A-33A1CF880500}"/>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127EE02C-45EB-9B63-51AC-777D6C5A695B}"/>
              </a:ext>
            </a:extLst>
          </p:cNvPr>
          <p:cNvSpPr>
            <a:spLocks noGrp="1"/>
          </p:cNvSpPr>
          <p:nvPr>
            <p:ph type="title"/>
          </p:nvPr>
        </p:nvSpPr>
        <p:spPr>
          <a:xfrm>
            <a:off x="7531610" y="365125"/>
            <a:ext cx="3822189" cy="1899912"/>
          </a:xfrm>
        </p:spPr>
        <p:txBody>
          <a:bodyPr>
            <a:normAutofit/>
          </a:bodyPr>
          <a:lstStyle/>
          <a:p>
            <a:r>
              <a:rPr lang="en-GB" sz="4000" b="1" i="0" strike="noStrike">
                <a:effectLst/>
                <a:highlight>
                  <a:srgbClr val="FFFFFF"/>
                </a:highlight>
                <a:latin typeface="Georgia" panose="02040502050405020303" pitchFamily="18" charset="0"/>
              </a:rPr>
              <a:t>Limitations of this model</a:t>
            </a:r>
            <a:br>
              <a:rPr lang="en-GB" sz="4000" b="0" i="0" u="none" strike="noStrike">
                <a:effectLst/>
              </a:rPr>
            </a:br>
            <a:endParaRPr lang="en-US" sz="4000"/>
          </a:p>
        </p:txBody>
      </p:sp>
      <p:sp>
        <p:nvSpPr>
          <p:cNvPr id="16" name="Content Placeholder 15">
            <a:extLst>
              <a:ext uri="{FF2B5EF4-FFF2-40B4-BE49-F238E27FC236}">
                <a16:creationId xmlns:a16="http://schemas.microsoft.com/office/drawing/2014/main" id="{7B7BC1E5-3D44-A7B3-F41D-FAF15287CCCD}"/>
              </a:ext>
            </a:extLst>
          </p:cNvPr>
          <p:cNvSpPr>
            <a:spLocks noGrp="1"/>
          </p:cNvSpPr>
          <p:nvPr>
            <p:ph idx="1"/>
          </p:nvPr>
        </p:nvSpPr>
        <p:spPr>
          <a:xfrm>
            <a:off x="7531610" y="2434201"/>
            <a:ext cx="3822189" cy="3742762"/>
          </a:xfrm>
        </p:spPr>
        <p:txBody>
          <a:bodyPr>
            <a:normAutofit/>
          </a:bodyPr>
          <a:lstStyle/>
          <a:p>
            <a:pPr rtl="0" fontAlgn="base">
              <a:spcBef>
                <a:spcPts val="0"/>
              </a:spcBef>
              <a:spcAft>
                <a:spcPts val="1200"/>
              </a:spcAft>
              <a:buFont typeface="Arial" panose="020B0604020202020204" pitchFamily="34" charset="0"/>
              <a:buChar char="•"/>
            </a:pPr>
            <a:r>
              <a:rPr lang="en-GB" sz="2000" b="0" i="0" u="none" strike="noStrike">
                <a:effectLst/>
                <a:latin typeface="Georgia" panose="02040502050405020303" pitchFamily="18" charset="0"/>
              </a:rPr>
              <a:t>It cannot capture complex relationships in data without transformation; it is not effective with non-linear data unless feature engineering is applied. However, normalization and one-hot feature encoding were used to transform the dataset before model building. </a:t>
            </a:r>
          </a:p>
        </p:txBody>
      </p:sp>
    </p:spTree>
    <p:extLst>
      <p:ext uri="{BB962C8B-B14F-4D97-AF65-F5344CB8AC3E}">
        <p14:creationId xmlns:p14="http://schemas.microsoft.com/office/powerpoint/2010/main" val="570181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a chess board&#10;&#10;Description automatically generated">
            <a:extLst>
              <a:ext uri="{FF2B5EF4-FFF2-40B4-BE49-F238E27FC236}">
                <a16:creationId xmlns:a16="http://schemas.microsoft.com/office/drawing/2014/main" id="{C0BF8AFB-3FF2-FB5E-3088-A8FE7C96A8CE}"/>
              </a:ext>
            </a:extLst>
          </p:cNvPr>
          <p:cNvPicPr>
            <a:picLocks noChangeAspect="1"/>
          </p:cNvPicPr>
          <p:nvPr/>
        </p:nvPicPr>
        <p:blipFill rotWithShape="1">
          <a:blip r:embed="rId3">
            <a:duotone>
              <a:schemeClr val="bg2">
                <a:shade val="45000"/>
                <a:satMod val="135000"/>
              </a:schemeClr>
              <a:prstClr val="white"/>
            </a:duotone>
            <a:extLst>
              <a:ext uri="{837473B0-CC2E-450A-ABE3-18F120FF3D39}">
                <a1611:picAttrSrcUrl xmlns:a1611="http://schemas.microsoft.com/office/drawing/2016/11/main" r:id="rId4"/>
              </a:ext>
            </a:extLst>
          </a:blip>
          <a:srcRect t="23103" r="9091"/>
          <a:stretch/>
        </p:blipFill>
        <p:spPr>
          <a:xfrm>
            <a:off x="20" y="365125"/>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73B0D-32D8-DE7B-3FFA-8DE39C5ED157}"/>
              </a:ext>
            </a:extLst>
          </p:cNvPr>
          <p:cNvSpPr>
            <a:spLocks noGrp="1"/>
          </p:cNvSpPr>
          <p:nvPr>
            <p:ph type="title"/>
          </p:nvPr>
        </p:nvSpPr>
        <p:spPr>
          <a:xfrm>
            <a:off x="838200" y="365125"/>
            <a:ext cx="10515600" cy="1325563"/>
          </a:xfrm>
        </p:spPr>
        <p:txBody>
          <a:bodyPr>
            <a:normAutofit/>
          </a:bodyPr>
          <a:lstStyle/>
          <a:p>
            <a:r>
              <a:rPr lang="en-US"/>
              <a:t>BUSINESS RETENTION STRATEGY RECOMMENDATIONS</a:t>
            </a:r>
          </a:p>
        </p:txBody>
      </p:sp>
      <p:sp>
        <p:nvSpPr>
          <p:cNvPr id="3" name="Content Placeholder 2">
            <a:extLst>
              <a:ext uri="{FF2B5EF4-FFF2-40B4-BE49-F238E27FC236}">
                <a16:creationId xmlns:a16="http://schemas.microsoft.com/office/drawing/2014/main" id="{3B02EA17-0F12-B3EA-C79C-957456E53B1C}"/>
              </a:ext>
            </a:extLst>
          </p:cNvPr>
          <p:cNvSpPr>
            <a:spLocks noGrp="1"/>
          </p:cNvSpPr>
          <p:nvPr>
            <p:ph idx="1"/>
          </p:nvPr>
        </p:nvSpPr>
        <p:spPr>
          <a:xfrm>
            <a:off x="838200" y="1825625"/>
            <a:ext cx="10515600" cy="4351338"/>
          </a:xfrm>
        </p:spPr>
        <p:txBody>
          <a:bodyPr>
            <a:normAutofit/>
          </a:bodyPr>
          <a:lstStyle/>
          <a:p>
            <a:pPr rtl="0" fontAlgn="base">
              <a:spcBef>
                <a:spcPts val="0"/>
              </a:spcBef>
              <a:spcAft>
                <a:spcPts val="0"/>
              </a:spcAft>
              <a:buFont typeface="+mj-lt"/>
              <a:buAutoNum type="arabicPeriod"/>
            </a:pPr>
            <a:r>
              <a:rPr lang="en-GB" sz="1500" b="0" i="0" u="none" strike="noStrike">
                <a:effectLst/>
                <a:latin typeface="Arial" panose="020B0604020202020204" pitchFamily="34" charset="0"/>
              </a:rPr>
              <a:t>Improve the efficiency of the electronic check payment method by carrying out a customer survey to identify potential difficulties faced by customers who use it </a:t>
            </a:r>
            <a:r>
              <a:rPr lang="en-GB" sz="1500">
                <a:latin typeface="Arial" panose="020B0604020202020204" pitchFamily="34" charset="0"/>
              </a:rPr>
              <a:t>or discontinue its use. </a:t>
            </a:r>
          </a:p>
          <a:p>
            <a:pPr rtl="0" fontAlgn="base">
              <a:spcBef>
                <a:spcPts val="0"/>
              </a:spcBef>
              <a:spcAft>
                <a:spcPts val="0"/>
              </a:spcAft>
              <a:buFont typeface="+mj-lt"/>
              <a:buAutoNum type="arabicPeriod"/>
            </a:pPr>
            <a:r>
              <a:rPr lang="en-GB" sz="1500" b="0" i="0" u="none" strike="noStrike">
                <a:effectLst/>
                <a:latin typeface="Arial" panose="020B0604020202020204" pitchFamily="34" charset="0"/>
              </a:rPr>
              <a:t>Direct more services and </a:t>
            </a:r>
            <a:r>
              <a:rPr lang="en-GB" sz="1500">
                <a:latin typeface="Arial" panose="020B0604020202020204" pitchFamily="34" charset="0"/>
              </a:rPr>
              <a:t>target more</a:t>
            </a:r>
            <a:r>
              <a:rPr lang="en-GB" sz="1500" b="0" i="0" u="none" strike="noStrike">
                <a:effectLst/>
                <a:latin typeface="Arial" panose="020B0604020202020204" pitchFamily="34" charset="0"/>
              </a:rPr>
              <a:t> customers with partners and dependents (families) as they have more longevity, tend to churn less and spend more.</a:t>
            </a:r>
          </a:p>
          <a:p>
            <a:pPr rtl="0" fontAlgn="base">
              <a:spcBef>
                <a:spcPts val="0"/>
              </a:spcBef>
              <a:spcAft>
                <a:spcPts val="0"/>
              </a:spcAft>
              <a:buFont typeface="+mj-lt"/>
              <a:buAutoNum type="arabicPeriod"/>
            </a:pPr>
            <a:r>
              <a:rPr lang="en-GB" sz="1500" b="0" i="0" u="none" strike="noStrike">
                <a:effectLst/>
                <a:latin typeface="Arial" panose="020B0604020202020204" pitchFamily="34" charset="0"/>
              </a:rPr>
              <a:t>Contract type strategy; encourage and sustain yearly subscription contract packages by making them more attractive or giving bonuses to attract more customers and possibly reduce monthly subscribers who tend to churn more thereby increasing customer longevity as evidenced by the data analysis.</a:t>
            </a:r>
          </a:p>
          <a:p>
            <a:pPr rtl="0" fontAlgn="base">
              <a:spcBef>
                <a:spcPts val="0"/>
              </a:spcBef>
              <a:spcAft>
                <a:spcPts val="0"/>
              </a:spcAft>
              <a:buFont typeface="+mj-lt"/>
              <a:buAutoNum type="arabicPeriod"/>
            </a:pPr>
            <a:r>
              <a:rPr lang="en-GB" sz="1500" b="0" i="0" u="none" strike="noStrike">
                <a:effectLst/>
                <a:latin typeface="Arial" panose="020B0604020202020204" pitchFamily="34" charset="0"/>
              </a:rPr>
              <a:t>Reduce paper billings and develop an automated billing system to save time and cost.</a:t>
            </a:r>
          </a:p>
          <a:p>
            <a:pPr rtl="0" fontAlgn="base">
              <a:spcBef>
                <a:spcPts val="0"/>
              </a:spcBef>
              <a:spcAft>
                <a:spcPts val="0"/>
              </a:spcAft>
              <a:buFont typeface="+mj-lt"/>
              <a:buAutoNum type="arabicPeriod"/>
            </a:pPr>
            <a:r>
              <a:rPr lang="en-GB" sz="1500" b="0" i="0" u="none" strike="noStrike">
                <a:effectLst/>
                <a:latin typeface="Arial" panose="020B0604020202020204" pitchFamily="34" charset="0"/>
              </a:rPr>
              <a:t>Attach bonuses to the use of DSL internet service to attract more customers as it is evident that customers who use DSL have more longevity over </a:t>
            </a:r>
            <a:r>
              <a:rPr lang="en-GB" sz="1500" b="0" i="0" u="none" strike="noStrike" err="1">
                <a:effectLst/>
                <a:latin typeface="Arial" panose="020B0604020202020204" pitchFamily="34" charset="0"/>
              </a:rPr>
              <a:t>Fiber</a:t>
            </a:r>
            <a:r>
              <a:rPr lang="en-GB" sz="1500" b="0" i="0" u="none" strike="noStrike">
                <a:effectLst/>
                <a:latin typeface="Arial" panose="020B0604020202020204" pitchFamily="34" charset="0"/>
              </a:rPr>
              <a:t> Optic users. This is especially true for monthly subscribers who tend to be more than yearly subscribers.</a:t>
            </a:r>
          </a:p>
          <a:p>
            <a:pPr rtl="0" fontAlgn="base">
              <a:spcBef>
                <a:spcPts val="0"/>
              </a:spcBef>
              <a:spcAft>
                <a:spcPts val="0"/>
              </a:spcAft>
              <a:buFont typeface="+mj-lt"/>
              <a:buAutoNum type="arabicPeriod"/>
            </a:pPr>
            <a:r>
              <a:rPr lang="en-GB" sz="1500">
                <a:latin typeface="Arial" panose="020B0604020202020204" pitchFamily="34" charset="0"/>
              </a:rPr>
              <a:t>Survey the use of </a:t>
            </a:r>
            <a:r>
              <a:rPr lang="en-GB" sz="1500" err="1">
                <a:latin typeface="Arial" panose="020B0604020202020204" pitchFamily="34" charset="0"/>
              </a:rPr>
              <a:t>Fiber</a:t>
            </a:r>
            <a:r>
              <a:rPr lang="en-GB" sz="1500">
                <a:latin typeface="Arial" panose="020B0604020202020204" pitchFamily="34" charset="0"/>
              </a:rPr>
              <a:t> Optic internet service to develop insight into customer challenges and reason for churning associated with its use and take necessary actions.</a:t>
            </a:r>
            <a:endParaRPr lang="en-GB" sz="1500" b="0" i="0" u="none" strike="noStrike">
              <a:effectLst/>
              <a:latin typeface="Arial" panose="020B0604020202020204" pitchFamily="34" charset="0"/>
            </a:endParaRPr>
          </a:p>
          <a:p>
            <a:pPr rtl="0" fontAlgn="base">
              <a:spcBef>
                <a:spcPts val="0"/>
              </a:spcBef>
              <a:spcAft>
                <a:spcPts val="800"/>
              </a:spcAft>
              <a:buFont typeface="+mj-lt"/>
              <a:buAutoNum type="arabicPeriod"/>
            </a:pPr>
            <a:r>
              <a:rPr lang="en-GB" sz="1500" b="0" i="0" u="none" strike="noStrike">
                <a:effectLst/>
                <a:latin typeface="Arial" panose="020B0604020202020204" pitchFamily="34" charset="0"/>
              </a:rPr>
              <a:t>Provide more tech support, online backup, device protection, and online security services or include them in the subscription packages as people who do not have these services tend to churn more than those who have them.</a:t>
            </a:r>
          </a:p>
          <a:p>
            <a:pPr rtl="0" fontAlgn="base">
              <a:spcBef>
                <a:spcPts val="0"/>
              </a:spcBef>
              <a:spcAft>
                <a:spcPts val="0"/>
              </a:spcAft>
              <a:buFont typeface="+mj-lt"/>
              <a:buAutoNum type="arabicPeriod"/>
            </a:pPr>
            <a:r>
              <a:rPr lang="en-GB" sz="1500" b="0" i="0" u="none" strike="noStrike">
                <a:effectLst/>
                <a:latin typeface="Arial" panose="020B0604020202020204" pitchFamily="34" charset="0"/>
              </a:rPr>
              <a:t>Develop a 360 feedback system starting from the most loyal customers to the least, to develop insight into the business customer service precision.</a:t>
            </a:r>
          </a:p>
        </p:txBody>
      </p:sp>
    </p:spTree>
    <p:extLst>
      <p:ext uri="{BB962C8B-B14F-4D97-AF65-F5344CB8AC3E}">
        <p14:creationId xmlns:p14="http://schemas.microsoft.com/office/powerpoint/2010/main" val="859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on clear background">
            <a:extLst>
              <a:ext uri="{FF2B5EF4-FFF2-40B4-BE49-F238E27FC236}">
                <a16:creationId xmlns:a16="http://schemas.microsoft.com/office/drawing/2014/main" id="{F4E56520-D780-1554-ED81-34A8754A2E02}"/>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4" name="TextBox 3">
            <a:extLst>
              <a:ext uri="{FF2B5EF4-FFF2-40B4-BE49-F238E27FC236}">
                <a16:creationId xmlns:a16="http://schemas.microsoft.com/office/drawing/2014/main" id="{C944E9F6-F065-0A4C-6DBC-4AAB7FD1BF9F}"/>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solidFill>
                  <a:srgbClr val="FFFFFF"/>
                </a:solidFill>
                <a:latin typeface="+mj-lt"/>
                <a:ea typeface="+mj-ea"/>
                <a:cs typeface="+mj-cs"/>
              </a:rPr>
              <a:t>THANK YOU</a:t>
            </a:r>
          </a:p>
        </p:txBody>
      </p:sp>
    </p:spTree>
    <p:extLst>
      <p:ext uri="{BB962C8B-B14F-4D97-AF65-F5344CB8AC3E}">
        <p14:creationId xmlns:p14="http://schemas.microsoft.com/office/powerpoint/2010/main" val="22548599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AEF2-8D73-F9E9-3BB5-37FA94ABFFC9}"/>
              </a:ext>
            </a:extLst>
          </p:cNvPr>
          <p:cNvSpPr>
            <a:spLocks noGrp="1"/>
          </p:cNvSpPr>
          <p:nvPr>
            <p:ph type="title"/>
          </p:nvPr>
        </p:nvSpPr>
        <p:spPr>
          <a:xfrm>
            <a:off x="4654296" y="329184"/>
            <a:ext cx="6894576" cy="1783080"/>
          </a:xfrm>
        </p:spPr>
        <p:txBody>
          <a:bodyPr anchor="b">
            <a:normAutofit/>
          </a:bodyPr>
          <a:lstStyle/>
          <a:p>
            <a:r>
              <a:rPr lang="en-US" sz="7200">
                <a:latin typeface="Georgia" panose="02040502050405020303" pitchFamily="18" charset="0"/>
              </a:rPr>
              <a:t>OVERVIEW</a:t>
            </a:r>
          </a:p>
        </p:txBody>
      </p:sp>
      <p:sp>
        <p:nvSpPr>
          <p:cNvPr id="3" name="Content Placeholder 2">
            <a:extLst>
              <a:ext uri="{FF2B5EF4-FFF2-40B4-BE49-F238E27FC236}">
                <a16:creationId xmlns:a16="http://schemas.microsoft.com/office/drawing/2014/main" id="{D7338B96-15EA-50EC-6026-418950544772}"/>
              </a:ext>
            </a:extLst>
          </p:cNvPr>
          <p:cNvSpPr>
            <a:spLocks noGrp="1"/>
          </p:cNvSpPr>
          <p:nvPr>
            <p:ph idx="1"/>
          </p:nvPr>
        </p:nvSpPr>
        <p:spPr>
          <a:xfrm>
            <a:off x="4654296" y="2706624"/>
            <a:ext cx="6894576" cy="3483864"/>
          </a:xfrm>
        </p:spPr>
        <p:txBody>
          <a:bodyPr>
            <a:normAutofit/>
          </a:bodyPr>
          <a:lstStyle/>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Business Challenge</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Potential Benefits</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Descriptive Report (EDA)</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Customer Churn %</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Business Profitability Insight</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Churn Prediction Model</a:t>
            </a:r>
          </a:p>
          <a:p>
            <a:pPr rtl="0" fontAlgn="base">
              <a:lnSpc>
                <a:spcPct val="100000"/>
              </a:lnSpc>
              <a:spcBef>
                <a:spcPts val="0"/>
              </a:spcBef>
              <a:spcAft>
                <a:spcPts val="0"/>
              </a:spcAft>
              <a:buFont typeface="+mj-lt"/>
              <a:buAutoNum type="arabicPeriod"/>
            </a:pPr>
            <a:r>
              <a:rPr lang="en-GB" b="0" i="0" u="none" strike="noStrike">
                <a:effectLst/>
                <a:latin typeface="Georgia" panose="02040502050405020303" pitchFamily="18" charset="0"/>
              </a:rPr>
              <a:t>Business Strategy/ Recommendations</a:t>
            </a:r>
          </a:p>
          <a:p>
            <a:endParaRPr lang="en-US"/>
          </a:p>
        </p:txBody>
      </p:sp>
      <p:pic>
        <p:nvPicPr>
          <p:cNvPr id="16" name="Picture 15" descr="Person holding a puzzle piece">
            <a:extLst>
              <a:ext uri="{FF2B5EF4-FFF2-40B4-BE49-F238E27FC236}">
                <a16:creationId xmlns:a16="http://schemas.microsoft.com/office/drawing/2014/main" id="{08EE9BFD-E430-E575-0D69-332F5EF3B2E7}"/>
              </a:ext>
            </a:extLst>
          </p:cNvPr>
          <p:cNvPicPr>
            <a:picLocks noChangeAspect="1"/>
          </p:cNvPicPr>
          <p:nvPr/>
        </p:nvPicPr>
        <p:blipFill rotWithShape="1">
          <a:blip r:embed="rId2"/>
          <a:srcRect l="30140" r="29815"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31487119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31F53-A242-947C-4624-F20A161D2949}"/>
              </a:ext>
            </a:extLst>
          </p:cNvPr>
          <p:cNvSpPr>
            <a:spLocks noGrp="1"/>
          </p:cNvSpPr>
          <p:nvPr>
            <p:ph type="title"/>
          </p:nvPr>
        </p:nvSpPr>
        <p:spPr>
          <a:xfrm>
            <a:off x="572493" y="238539"/>
            <a:ext cx="11018520" cy="1434415"/>
          </a:xfrm>
        </p:spPr>
        <p:txBody>
          <a:bodyPr anchor="b">
            <a:normAutofit/>
          </a:bodyPr>
          <a:lstStyle/>
          <a:p>
            <a:r>
              <a:rPr lang="en-US" sz="5400"/>
              <a:t>BUSINESS CHALLENGE</a:t>
            </a:r>
          </a:p>
        </p:txBody>
      </p:sp>
      <p:sp>
        <p:nvSpPr>
          <p:cNvPr id="5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54B33B-99BC-2D45-79DD-0A8909FA0544}"/>
              </a:ext>
            </a:extLst>
          </p:cNvPr>
          <p:cNvSpPr>
            <a:spLocks noGrp="1"/>
          </p:cNvSpPr>
          <p:nvPr>
            <p:ph idx="1"/>
          </p:nvPr>
        </p:nvSpPr>
        <p:spPr>
          <a:xfrm>
            <a:off x="572493" y="2071316"/>
            <a:ext cx="6713552" cy="4119172"/>
          </a:xfrm>
        </p:spPr>
        <p:txBody>
          <a:bodyPr anchor="t">
            <a:noAutofit/>
          </a:bodyPr>
          <a:lstStyle/>
          <a:p>
            <a:pPr marL="0" indent="0" rtl="0">
              <a:spcBef>
                <a:spcPts val="0"/>
              </a:spcBef>
              <a:spcAft>
                <a:spcPts val="800"/>
              </a:spcAft>
              <a:buNone/>
            </a:pPr>
            <a:r>
              <a:rPr lang="en-GB" sz="1600" b="1" i="0" u="none" strike="noStrike">
                <a:effectLst/>
                <a:latin typeface="Arial" panose="020B0604020202020204" pitchFamily="34" charset="0"/>
              </a:rPr>
              <a:t>Background:</a:t>
            </a:r>
            <a:endParaRPr lang="en-GB" sz="1600" b="0" i="0" u="none" strike="noStrike">
              <a:effectLst/>
            </a:endParaRPr>
          </a:p>
          <a:p>
            <a:pPr marL="457200" rtl="0">
              <a:lnSpc>
                <a:spcPct val="100000"/>
              </a:lnSpc>
              <a:spcBef>
                <a:spcPts val="0"/>
              </a:spcBef>
              <a:spcAft>
                <a:spcPts val="0"/>
              </a:spcAft>
            </a:pPr>
            <a:r>
              <a:rPr lang="en-GB" sz="1600" b="0" i="0" u="none" strike="noStrike">
                <a:effectLst/>
                <a:latin typeface="Arial" panose="020B0604020202020204" pitchFamily="34" charset="0"/>
              </a:rPr>
              <a:t>A Telecom company with a pressing need to address customer churn which poses a significant threat to its business sustainability and growth. The company’s current customer retention strategies lack precision and effectiveness, resulting in the loss of valuable customers to competitors.</a:t>
            </a:r>
            <a:endParaRPr lang="en-GB" sz="1600" b="0" i="0" u="none" strike="noStrike">
              <a:effectLst/>
            </a:endParaRPr>
          </a:p>
          <a:p>
            <a:pPr marL="0" indent="0" rtl="0">
              <a:lnSpc>
                <a:spcPct val="100000"/>
              </a:lnSpc>
              <a:spcBef>
                <a:spcPts val="0"/>
              </a:spcBef>
              <a:spcAft>
                <a:spcPts val="0"/>
              </a:spcAft>
              <a:buNone/>
            </a:pPr>
            <a:br>
              <a:rPr lang="en-GB" sz="1600" b="0" i="0" u="none" strike="noStrike">
                <a:effectLst/>
              </a:rPr>
            </a:br>
            <a:r>
              <a:rPr lang="en-GB" sz="1600" b="1" i="0" u="none" strike="noStrike">
                <a:effectLst/>
                <a:latin typeface="Arial" panose="020B0604020202020204" pitchFamily="34" charset="0"/>
              </a:rPr>
              <a:t>Problem Statement:</a:t>
            </a:r>
            <a:endParaRPr lang="en-GB" sz="1600"/>
          </a:p>
          <a:p>
            <a:pPr rtl="0">
              <a:lnSpc>
                <a:spcPct val="100000"/>
              </a:lnSpc>
              <a:spcBef>
                <a:spcPts val="0"/>
              </a:spcBef>
              <a:spcAft>
                <a:spcPts val="0"/>
              </a:spcAft>
            </a:pPr>
            <a:r>
              <a:rPr lang="en-GB" sz="1600" b="0" i="0" u="none" strike="noStrike">
                <a:effectLst/>
                <a:latin typeface="Arial" panose="020B0604020202020204" pitchFamily="34" charset="0"/>
              </a:rPr>
              <a:t>To develop a robust customer churn prediction system that will accurately forecast customer churn,</a:t>
            </a:r>
            <a:r>
              <a:rPr lang="en-GB" sz="1600">
                <a:latin typeface="Arial" panose="020B0604020202020204" pitchFamily="34" charset="0"/>
              </a:rPr>
              <a:t> and also</a:t>
            </a:r>
            <a:r>
              <a:rPr lang="en-GB" sz="1600" b="0" i="0" u="none" strike="noStrike">
                <a:effectLst/>
                <a:latin typeface="Arial" panose="020B0604020202020204" pitchFamily="34" charset="0"/>
              </a:rPr>
              <a:t> implement targeted retention initiatives through insights developed from the forecasted customer churn/churn prediction system.</a:t>
            </a:r>
          </a:p>
          <a:p>
            <a:pPr marL="0" indent="0" rtl="0">
              <a:spcBef>
                <a:spcPts val="0"/>
              </a:spcBef>
              <a:spcAft>
                <a:spcPts val="800"/>
              </a:spcAft>
              <a:buNone/>
            </a:pPr>
            <a:br>
              <a:rPr lang="en-GB" sz="1600" b="0" i="0" u="none" strike="noStrike">
                <a:effectLst/>
              </a:rPr>
            </a:br>
            <a:r>
              <a:rPr lang="en-GB" sz="1600" b="1" i="0" u="none" strike="noStrike">
                <a:effectLst/>
                <a:latin typeface="Arial" panose="020B0604020202020204" pitchFamily="34" charset="0"/>
              </a:rPr>
              <a:t>AIM: </a:t>
            </a:r>
            <a:endParaRPr lang="en-GB" sz="1600" b="0" i="0" u="none" strike="noStrike">
              <a:effectLst/>
            </a:endParaRPr>
          </a:p>
          <a:p>
            <a:pPr rtl="0" fontAlgn="base">
              <a:lnSpc>
                <a:spcPct val="100000"/>
              </a:lnSpc>
              <a:spcBef>
                <a:spcPts val="0"/>
              </a:spcBef>
              <a:spcAft>
                <a:spcPts val="800"/>
              </a:spcAft>
              <a:buFont typeface="Arial" panose="020B0604020202020204" pitchFamily="34" charset="0"/>
              <a:buChar char="•"/>
            </a:pPr>
            <a:r>
              <a:rPr lang="en-GB" sz="1600" b="0" i="0" u="none" strike="noStrike">
                <a:effectLst/>
                <a:latin typeface="Arial" panose="020B0604020202020204" pitchFamily="34" charset="0"/>
              </a:rPr>
              <a:t>To enable </a:t>
            </a:r>
            <a:r>
              <a:rPr lang="en-GB" sz="1600" b="0" i="0" u="none" strike="noStrike" err="1">
                <a:effectLst/>
                <a:latin typeface="Arial" panose="020B0604020202020204" pitchFamily="34" charset="0"/>
              </a:rPr>
              <a:t>Connecttel</a:t>
            </a:r>
            <a:r>
              <a:rPr lang="en-GB" sz="1600" b="0" i="0" u="none" strike="noStrike">
                <a:effectLst/>
                <a:latin typeface="Arial" panose="020B0604020202020204" pitchFamily="34" charset="0"/>
              </a:rPr>
              <a:t> to reduce customer attrition, enhance customer loyalty, and maintain a competitive edge in the highly dynamic and competitive telecommunications industry. </a:t>
            </a:r>
          </a:p>
        </p:txBody>
      </p:sp>
      <p:pic>
        <p:nvPicPr>
          <p:cNvPr id="17" name="Picture 16" descr="A cartoon character pushing a large green ball&#10;&#10;Description automatically generated">
            <a:extLst>
              <a:ext uri="{FF2B5EF4-FFF2-40B4-BE49-F238E27FC236}">
                <a16:creationId xmlns:a16="http://schemas.microsoft.com/office/drawing/2014/main" id="{BC1F4BF4-59BC-2C3D-F89D-22DFE837FD0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3792" b="-3"/>
          <a:stretch/>
        </p:blipFill>
        <p:spPr>
          <a:xfrm>
            <a:off x="7675658" y="3550400"/>
            <a:ext cx="2539905" cy="2640087"/>
          </a:xfrm>
          <a:prstGeom prst="rect">
            <a:avLst/>
          </a:prstGeom>
        </p:spPr>
      </p:pic>
    </p:spTree>
    <p:extLst>
      <p:ext uri="{BB962C8B-B14F-4D97-AF65-F5344CB8AC3E}">
        <p14:creationId xmlns:p14="http://schemas.microsoft.com/office/powerpoint/2010/main" val="189576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5D343-1BF8-71B6-A766-03646E1A2EE5}"/>
              </a:ext>
            </a:extLst>
          </p:cNvPr>
          <p:cNvSpPr>
            <a:spLocks noGrp="1"/>
          </p:cNvSpPr>
          <p:nvPr>
            <p:ph type="title"/>
          </p:nvPr>
        </p:nvSpPr>
        <p:spPr>
          <a:xfrm>
            <a:off x="572493" y="238539"/>
            <a:ext cx="11018520" cy="1434415"/>
          </a:xfrm>
        </p:spPr>
        <p:txBody>
          <a:bodyPr anchor="b">
            <a:normAutofit/>
          </a:bodyPr>
          <a:lstStyle/>
          <a:p>
            <a:r>
              <a:rPr lang="en-US" sz="5400">
                <a:latin typeface="Georgia" panose="02040502050405020303" pitchFamily="18" charset="0"/>
              </a:rPr>
              <a:t>POTENTIAL BENEFITS?</a:t>
            </a:r>
          </a:p>
        </p:txBody>
      </p:sp>
      <p:sp>
        <p:nvSpPr>
          <p:cNvPr id="19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7BC5834E-6A16-6D3A-498D-293F2D4F4D56}"/>
              </a:ext>
            </a:extLst>
          </p:cNvPr>
          <p:cNvSpPr>
            <a:spLocks noGrp="1"/>
          </p:cNvSpPr>
          <p:nvPr>
            <p:ph idx="1"/>
          </p:nvPr>
        </p:nvSpPr>
        <p:spPr>
          <a:xfrm>
            <a:off x="572493" y="2071316"/>
            <a:ext cx="6713552" cy="4119172"/>
          </a:xfrm>
        </p:spPr>
        <p:txBody>
          <a:bodyPr anchor="t">
            <a:normAutofit/>
          </a:bodyPr>
          <a:lstStyle/>
          <a:p>
            <a:pPr marL="0" indent="0" rtl="0">
              <a:spcBef>
                <a:spcPts val="0"/>
              </a:spcBef>
              <a:spcAft>
                <a:spcPts val="800"/>
              </a:spcAft>
              <a:buNone/>
            </a:pPr>
            <a:r>
              <a:rPr lang="en-GB" sz="1500" b="1" i="0" u="none" strike="noStrike">
                <a:effectLst/>
                <a:latin typeface="Georgia" panose="02040502050405020303" pitchFamily="18" charset="0"/>
              </a:rPr>
              <a:t>The following are the potential benefits of this analysis;</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An improved understanding and knowledge of the overall business performance over the specified period which provides valuable insights for improvement in business activities.</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Enhanced customer-targeted retention and profit-making strategies.</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A good understanding of customer churn and why customers churn within the business. </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A well-developed and effective churn prediction model to forecast and predict churn.</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The opportunity to develop a broader understanding of the business scope and make valuable business decisions. </a:t>
            </a:r>
          </a:p>
          <a:p>
            <a:pPr marL="800100" lvl="1" indent="-342900" fontAlgn="base">
              <a:spcBef>
                <a:spcPts val="0"/>
              </a:spcBef>
              <a:buFont typeface="+mj-lt"/>
              <a:buAutoNum type="arabicParenR"/>
            </a:pPr>
            <a:r>
              <a:rPr lang="en-GB" sz="1500" b="0" i="0" u="none" strike="noStrike">
                <a:effectLst/>
                <a:latin typeface="Georgia" panose="02040502050405020303" pitchFamily="18" charset="0"/>
              </a:rPr>
              <a:t>The ability to forecast and predict future trends which allows for easy and better planning and strategizing.</a:t>
            </a:r>
          </a:p>
          <a:p>
            <a:pPr marL="800100" lvl="1" indent="-342900" fontAlgn="base">
              <a:spcBef>
                <a:spcPts val="0"/>
              </a:spcBef>
              <a:spcAft>
                <a:spcPts val="800"/>
              </a:spcAft>
              <a:buFont typeface="+mj-lt"/>
              <a:buAutoNum type="arabicParenR"/>
            </a:pPr>
            <a:r>
              <a:rPr lang="en-GB" sz="1500" b="0" i="0" u="none" strike="noStrike">
                <a:effectLst/>
                <a:latin typeface="Georgia" panose="02040502050405020303" pitchFamily="18" charset="0"/>
              </a:rPr>
              <a:t>It will save cost in the long run and improve business sustainability and growth.</a:t>
            </a:r>
          </a:p>
        </p:txBody>
      </p:sp>
      <p:pic>
        <p:nvPicPr>
          <p:cNvPr id="92" name="Picture 91" descr="A white figure with a blue question mark&#10;&#10;Description automatically generated">
            <a:extLst>
              <a:ext uri="{FF2B5EF4-FFF2-40B4-BE49-F238E27FC236}">
                <a16:creationId xmlns:a16="http://schemas.microsoft.com/office/drawing/2014/main" id="{051AC2E0-9E42-AF97-BE86-34F73876857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795" r="-3" b="-3"/>
          <a:stretch/>
        </p:blipFill>
        <p:spPr>
          <a:xfrm>
            <a:off x="7675658" y="2093976"/>
            <a:ext cx="3941064" cy="4096512"/>
          </a:xfrm>
          <a:prstGeom prst="rect">
            <a:avLst/>
          </a:prstGeom>
        </p:spPr>
      </p:pic>
    </p:spTree>
    <p:extLst>
      <p:ext uri="{BB962C8B-B14F-4D97-AF65-F5344CB8AC3E}">
        <p14:creationId xmlns:p14="http://schemas.microsoft.com/office/powerpoint/2010/main" val="4143085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090296CF-C9ED-A9F4-BE25-E5354CD81490}"/>
              </a:ext>
            </a:extLst>
          </p:cNvPr>
          <p:cNvPicPr>
            <a:picLocks noChangeAspect="1"/>
          </p:cNvPicPr>
          <p:nvPr/>
        </p:nvPicPr>
        <p:blipFill rotWithShape="1">
          <a:blip r:embed="rId2"/>
          <a:srcRect t="1350" b="14380"/>
          <a:stretch/>
        </p:blipFill>
        <p:spPr>
          <a:xfrm>
            <a:off x="20" y="10"/>
            <a:ext cx="12191979" cy="6857990"/>
          </a:xfrm>
          <a:prstGeom prst="rect">
            <a:avLst/>
          </a:prstGeom>
        </p:spPr>
      </p:pic>
      <p:sp>
        <p:nvSpPr>
          <p:cNvPr id="38" name="Freeform: Shape 37">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39">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614899-A1C0-D6D6-A2FA-E22BC58B72B9}"/>
              </a:ext>
            </a:extLst>
          </p:cNvPr>
          <p:cNvSpPr>
            <a:spLocks noGrp="1"/>
          </p:cNvSpPr>
          <p:nvPr>
            <p:ph type="title"/>
          </p:nvPr>
        </p:nvSpPr>
        <p:spPr>
          <a:xfrm>
            <a:off x="1215900" y="1071349"/>
            <a:ext cx="5886449" cy="1211475"/>
          </a:xfrm>
        </p:spPr>
        <p:txBody>
          <a:bodyPr>
            <a:normAutofit/>
          </a:bodyPr>
          <a:lstStyle/>
          <a:p>
            <a:pPr algn="ctr"/>
            <a:r>
              <a:rPr lang="en-US" sz="3600"/>
              <a:t>DESCRIPTIVE REPORT</a:t>
            </a:r>
          </a:p>
        </p:txBody>
      </p:sp>
      <p:sp>
        <p:nvSpPr>
          <p:cNvPr id="4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7561AD-64F2-D762-8C21-B01705F927E6}"/>
              </a:ext>
            </a:extLst>
          </p:cNvPr>
          <p:cNvSpPr>
            <a:spLocks noGrp="1"/>
          </p:cNvSpPr>
          <p:nvPr>
            <p:ph idx="1"/>
          </p:nvPr>
        </p:nvSpPr>
        <p:spPr>
          <a:xfrm>
            <a:off x="1283384" y="2419350"/>
            <a:ext cx="5751481" cy="3237647"/>
          </a:xfrm>
        </p:spPr>
        <p:txBody>
          <a:bodyPr anchor="ctr">
            <a:normAutofit/>
          </a:bodyPr>
          <a:lstStyle/>
          <a:p>
            <a:pPr rtl="0">
              <a:spcBef>
                <a:spcPts val="0"/>
              </a:spcBef>
              <a:spcAft>
                <a:spcPts val="800"/>
              </a:spcAft>
            </a:pPr>
            <a:r>
              <a:rPr lang="en-GB" sz="1700" b="0" i="0" u="none" strike="noStrike">
                <a:effectLst/>
                <a:latin typeface="Arial" panose="020B0604020202020204" pitchFamily="34" charset="0"/>
              </a:rPr>
              <a:t>This is a summary of the company’s current customer and product descriptive statistics. It comprises of information such as; the total number of customers, gender distribution, customer age bracket, and customer tenure Distribution, contract type, payment method, internet service types, total monthly income, total profit by customers for the whole period.</a:t>
            </a:r>
            <a:endParaRPr lang="en-GB" sz="1700" b="0" i="0" u="none" strike="noStrike">
              <a:effectLst/>
            </a:endParaRPr>
          </a:p>
          <a:p>
            <a:pPr rtl="0">
              <a:spcBef>
                <a:spcPts val="0"/>
              </a:spcBef>
              <a:spcAft>
                <a:spcPts val="800"/>
              </a:spcAft>
            </a:pPr>
            <a:r>
              <a:rPr lang="en-GB" sz="1700" b="0" i="0" u="none" strike="noStrike">
                <a:effectLst/>
                <a:latin typeface="Arial" panose="020B0604020202020204" pitchFamily="34" charset="0"/>
              </a:rPr>
              <a:t>This report was carried out through an explorative data analysis, and it is visualized as below;</a:t>
            </a:r>
            <a:br>
              <a:rPr lang="en-GB" sz="1700"/>
            </a:br>
            <a:br>
              <a:rPr lang="en-GB" sz="1700"/>
            </a:br>
            <a:endParaRPr lang="en-US" sz="1700"/>
          </a:p>
        </p:txBody>
      </p:sp>
    </p:spTree>
    <p:extLst>
      <p:ext uri="{BB962C8B-B14F-4D97-AF65-F5344CB8AC3E}">
        <p14:creationId xmlns:p14="http://schemas.microsoft.com/office/powerpoint/2010/main" val="1145911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9F89EFB-318B-652C-F48B-DCC15FE4D452}"/>
              </a:ext>
              <a:ext uri="{C183D7F6-B498-43B3-948B-1728B52AA6E4}">
                <adec:decorative xmlns:adec="http://schemas.microsoft.com/office/drawing/2017/decorative" val="0"/>
              </a:ext>
            </a:extLst>
          </p:cNvPr>
          <p:cNvPicPr>
            <a:picLocks noChangeAspect="1"/>
          </p:cNvPicPr>
          <p:nvPr/>
        </p:nvPicPr>
        <p:blipFill rotWithShape="1">
          <a:blip r:embed="rId2"/>
          <a:stretch/>
        </p:blipFill>
        <p:spPr>
          <a:xfrm>
            <a:off x="10" y="786033"/>
            <a:ext cx="12270359" cy="5578348"/>
          </a:xfrm>
          <a:prstGeom prst="rect">
            <a:avLst/>
          </a:prstGeom>
        </p:spPr>
      </p:pic>
    </p:spTree>
    <p:extLst>
      <p:ext uri="{BB962C8B-B14F-4D97-AF65-F5344CB8AC3E}">
        <p14:creationId xmlns:p14="http://schemas.microsoft.com/office/powerpoint/2010/main" val="423356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2FC74-D8C6-43D5-88F5-EBF4EC55F310}"/>
              </a:ext>
            </a:extLst>
          </p:cNvPr>
          <p:cNvSpPr>
            <a:spLocks noGrp="1"/>
          </p:cNvSpPr>
          <p:nvPr>
            <p:ph type="title"/>
          </p:nvPr>
        </p:nvSpPr>
        <p:spPr>
          <a:xfrm>
            <a:off x="572493" y="238539"/>
            <a:ext cx="11018520" cy="1434415"/>
          </a:xfrm>
        </p:spPr>
        <p:txBody>
          <a:bodyPr anchor="b">
            <a:normAutofit/>
          </a:bodyPr>
          <a:lstStyle/>
          <a:p>
            <a:r>
              <a:rPr lang="en-US" sz="5400"/>
              <a:t>CUSTOMER CHURN%</a:t>
            </a:r>
          </a:p>
        </p:txBody>
      </p:sp>
      <p:sp>
        <p:nvSpPr>
          <p:cNvPr id="7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DE0A7A8-0668-221A-85EB-7C2F68A07E73}"/>
              </a:ext>
            </a:extLst>
          </p:cNvPr>
          <p:cNvGraphicFramePr>
            <a:graphicFrameLocks noGrp="1"/>
          </p:cNvGraphicFramePr>
          <p:nvPr>
            <p:ph idx="1"/>
            <p:extLst>
              <p:ext uri="{D42A27DB-BD31-4B8C-83A1-F6EECF244321}">
                <p14:modId xmlns:p14="http://schemas.microsoft.com/office/powerpoint/2010/main" val="4183846347"/>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descr="A pie chart with a number of percentages&#10;&#10;Description automatically generated">
            <a:extLst>
              <a:ext uri="{FF2B5EF4-FFF2-40B4-BE49-F238E27FC236}">
                <a16:creationId xmlns:a16="http://schemas.microsoft.com/office/drawing/2014/main" id="{0229E0CC-4A8A-720B-39AF-5723A8F9D0BF}"/>
              </a:ext>
            </a:extLst>
          </p:cNvPr>
          <p:cNvPicPr>
            <a:picLocks noChangeAspect="1"/>
          </p:cNvPicPr>
          <p:nvPr/>
        </p:nvPicPr>
        <p:blipFill>
          <a:blip r:embed="rId7"/>
          <a:stretch>
            <a:fillRect/>
          </a:stretch>
        </p:blipFill>
        <p:spPr>
          <a:xfrm>
            <a:off x="7286045" y="2232252"/>
            <a:ext cx="4699000" cy="3797300"/>
          </a:xfrm>
          <a:prstGeom prst="rect">
            <a:avLst/>
          </a:prstGeom>
        </p:spPr>
      </p:pic>
    </p:spTree>
    <p:extLst>
      <p:ext uri="{BB962C8B-B14F-4D97-AF65-F5344CB8AC3E}">
        <p14:creationId xmlns:p14="http://schemas.microsoft.com/office/powerpoint/2010/main" val="96382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E497E-CC85-BC59-34F5-2E266D0A810D}"/>
              </a:ext>
            </a:extLst>
          </p:cNvPr>
          <p:cNvSpPr>
            <a:spLocks noGrp="1"/>
          </p:cNvSpPr>
          <p:nvPr>
            <p:ph type="title"/>
          </p:nvPr>
        </p:nvSpPr>
        <p:spPr>
          <a:xfrm>
            <a:off x="1137033" y="670559"/>
            <a:ext cx="4683321" cy="2148841"/>
          </a:xfrm>
        </p:spPr>
        <p:txBody>
          <a:bodyPr anchor="t">
            <a:normAutofit/>
          </a:bodyPr>
          <a:lstStyle/>
          <a:p>
            <a:r>
              <a:rPr lang="en-US"/>
              <a:t>BUSINESS PROFITABILITY INSIGHT</a:t>
            </a:r>
          </a:p>
        </p:txBody>
      </p:sp>
      <p:pic>
        <p:nvPicPr>
          <p:cNvPr id="5" name="Picture 4" descr="A person running with a fishing rod and dollar sign&#10;&#10;Description automatically generated">
            <a:extLst>
              <a:ext uri="{FF2B5EF4-FFF2-40B4-BE49-F238E27FC236}">
                <a16:creationId xmlns:a16="http://schemas.microsoft.com/office/drawing/2014/main" id="{8EC7A40E-2FF9-B3E2-C6CE-F78404252C7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4825" b="523"/>
          <a:stretch/>
        </p:blipFill>
        <p:spPr>
          <a:xfrm>
            <a:off x="0" y="3105149"/>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7A0F91D5-4FD0-4B8B-D1E6-A73A11EC61F8}"/>
              </a:ext>
            </a:extLst>
          </p:cNvPr>
          <p:cNvSpPr>
            <a:spLocks noGrp="1"/>
          </p:cNvSpPr>
          <p:nvPr>
            <p:ph idx="1"/>
          </p:nvPr>
        </p:nvSpPr>
        <p:spPr>
          <a:xfrm>
            <a:off x="6797004" y="670559"/>
            <a:ext cx="4555782" cy="5445076"/>
          </a:xfrm>
        </p:spPr>
        <p:txBody>
          <a:bodyPr anchor="t">
            <a:normAutofit/>
          </a:bodyPr>
          <a:lstStyle/>
          <a:p>
            <a:pPr rtl="0">
              <a:spcBef>
                <a:spcPts val="0"/>
              </a:spcBef>
              <a:spcAft>
                <a:spcPts val="800"/>
              </a:spcAft>
            </a:pPr>
            <a:r>
              <a:rPr lang="en-GB" sz="2000" b="0" i="0" u="none" strike="noStrike">
                <a:effectLst/>
                <a:latin typeface="Arial" panose="020B0604020202020204" pitchFamily="34" charset="0"/>
              </a:rPr>
              <a:t>To be cost-effective, the clients/ customers have been segmented using exploratory data analysis to identify correlations and visualize the subset of customers and factors/services that have the potential to influence profit, customer loyalty and longevity within the specified period in the business. </a:t>
            </a:r>
            <a:endParaRPr lang="en-GB" sz="2000" b="0" i="0" u="none" strike="noStrike">
              <a:effectLst/>
            </a:endParaRPr>
          </a:p>
          <a:p>
            <a:pPr rtl="0">
              <a:spcBef>
                <a:spcPts val="0"/>
              </a:spcBef>
              <a:spcAft>
                <a:spcPts val="800"/>
              </a:spcAft>
            </a:pPr>
            <a:r>
              <a:rPr lang="en-GB" sz="2000" b="0" i="0" u="none" strike="noStrike">
                <a:effectLst/>
                <a:latin typeface="Arial" panose="020B0604020202020204" pitchFamily="34" charset="0"/>
              </a:rPr>
              <a:t>Churn customers have been used to identify /understand why customers are leaving. This is achieved by identifying patterns in spending behaviour, and use of the products available in the business.</a:t>
            </a:r>
            <a:endParaRPr lang="en-GB" sz="2000" b="0" i="0" u="none" strike="noStrike">
              <a:effectLst/>
            </a:endParaRPr>
          </a:p>
        </p:txBody>
      </p:sp>
    </p:spTree>
    <p:extLst>
      <p:ext uri="{BB962C8B-B14F-4D97-AF65-F5344CB8AC3E}">
        <p14:creationId xmlns:p14="http://schemas.microsoft.com/office/powerpoint/2010/main" val="1921957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bars&#10;&#10;Description automatically generated with medium confidence">
            <a:extLst>
              <a:ext uri="{FF2B5EF4-FFF2-40B4-BE49-F238E27FC236}">
                <a16:creationId xmlns:a16="http://schemas.microsoft.com/office/drawing/2014/main" id="{2422E47F-2B8A-1076-3A36-628D18C74FAB}"/>
              </a:ext>
            </a:extLst>
          </p:cNvPr>
          <p:cNvPicPr>
            <a:picLocks noChangeAspect="1"/>
          </p:cNvPicPr>
          <p:nvPr/>
        </p:nvPicPr>
        <p:blipFill>
          <a:blip r:embed="rId2"/>
          <a:stretch>
            <a:fillRect/>
          </a:stretch>
        </p:blipFill>
        <p:spPr>
          <a:xfrm>
            <a:off x="190762" y="96366"/>
            <a:ext cx="11809709" cy="6664840"/>
          </a:xfrm>
          <a:prstGeom prst="rect">
            <a:avLst/>
          </a:prstGeom>
        </p:spPr>
      </p:pic>
    </p:spTree>
    <p:extLst>
      <p:ext uri="{BB962C8B-B14F-4D97-AF65-F5344CB8AC3E}">
        <p14:creationId xmlns:p14="http://schemas.microsoft.com/office/powerpoint/2010/main" val="103099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1760</Words>
  <Application>Microsoft Macintosh PowerPoint</Application>
  <PresentationFormat>Widescreen</PresentationFormat>
  <Paragraphs>90</Paragraphs>
  <Slides>18</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Georgia</vt:lpstr>
      <vt:lpstr>Roboto</vt:lpstr>
      <vt:lpstr>Office Theme</vt:lpstr>
      <vt:lpstr>   CONNECTTEL CUSTOMER CHURN PREDICTION REPORT</vt:lpstr>
      <vt:lpstr>OVERVIEW</vt:lpstr>
      <vt:lpstr>BUSINESS CHALLENGE</vt:lpstr>
      <vt:lpstr>POTENTIAL BENEFITS?</vt:lpstr>
      <vt:lpstr>DESCRIPTIVE REPORT</vt:lpstr>
      <vt:lpstr>PowerPoint Presentation</vt:lpstr>
      <vt:lpstr>CUSTOMER CHURN%</vt:lpstr>
      <vt:lpstr>BUSINESS PROFITABILITY INSIGHT</vt:lpstr>
      <vt:lpstr>PowerPoint Presentation</vt:lpstr>
      <vt:lpstr>When monthly charges are high, churn tends to increase but when total charges are high churn tends to decrease. It is also observed that the relationship between these two factors is linked to contract type which can ultimately affect customer longevity. </vt:lpstr>
      <vt:lpstr>Some other factors affecting high monthly charges and customer longevity;</vt:lpstr>
      <vt:lpstr>FINDINGS</vt:lpstr>
      <vt:lpstr>CHURN PREDICTION MODEL</vt:lpstr>
      <vt:lpstr>Evaluation of the models; </vt:lpstr>
      <vt:lpstr>To evaluate the success rate of the model on the current churn rate; </vt:lpstr>
      <vt:lpstr>Limitations of this model </vt:lpstr>
      <vt:lpstr>BUSINESS RETENTION STRATEGY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CONNECTTEL CUSTOMER CHURN PREDICTION REPORT</dc:title>
  <dc:creator>Maryann Anaebo</dc:creator>
  <cp:lastModifiedBy>Maryann Anaebo</cp:lastModifiedBy>
  <cp:revision>1</cp:revision>
  <dcterms:created xsi:type="dcterms:W3CDTF">2024-05-11T00:30:56Z</dcterms:created>
  <dcterms:modified xsi:type="dcterms:W3CDTF">2024-05-16T01:04:11Z</dcterms:modified>
</cp:coreProperties>
</file>